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Lst>
  <p:notesMasterIdLst>
    <p:notesMasterId r:id="rId23"/>
  </p:notesMasterIdLst>
  <p:handoutMasterIdLst>
    <p:handoutMasterId r:id="rId24"/>
  </p:handoutMasterIdLst>
  <p:sldIdLst>
    <p:sldId id="2236" r:id="rId2"/>
    <p:sldId id="2268" r:id="rId3"/>
    <p:sldId id="2262" r:id="rId4"/>
    <p:sldId id="2237" r:id="rId5"/>
    <p:sldId id="2239" r:id="rId6"/>
    <p:sldId id="2240" r:id="rId7"/>
    <p:sldId id="2241" r:id="rId8"/>
    <p:sldId id="2242" r:id="rId9"/>
    <p:sldId id="2267" r:id="rId10"/>
    <p:sldId id="2248" r:id="rId11"/>
    <p:sldId id="2265" r:id="rId12"/>
    <p:sldId id="2245" r:id="rId13"/>
    <p:sldId id="2246" r:id="rId14"/>
    <p:sldId id="2250" r:id="rId15"/>
    <p:sldId id="2264" r:id="rId16"/>
    <p:sldId id="2269" r:id="rId17"/>
    <p:sldId id="2257" r:id="rId18"/>
    <p:sldId id="2263" r:id="rId19"/>
    <p:sldId id="2247" r:id="rId20"/>
    <p:sldId id="2258" r:id="rId21"/>
    <p:sldId id="2270" r:id="rId22"/>
  </p:sldIdLst>
  <p:sldSz cx="9144000" cy="6858000" type="screen4x3"/>
  <p:notesSz cx="7010400" cy="9296400"/>
  <p:defaultTex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81C9F94C-58E1-4AA1-81CE-EC71AD81B5AD}">
          <p14:sldIdLst>
            <p14:sldId id="2236"/>
            <p14:sldId id="2268"/>
            <p14:sldId id="2262"/>
            <p14:sldId id="2237"/>
            <p14:sldId id="2239"/>
            <p14:sldId id="2240"/>
            <p14:sldId id="2241"/>
            <p14:sldId id="2242"/>
            <p14:sldId id="2267"/>
            <p14:sldId id="2248"/>
            <p14:sldId id="2265"/>
            <p14:sldId id="2245"/>
            <p14:sldId id="2246"/>
            <p14:sldId id="2250"/>
            <p14:sldId id="2264"/>
            <p14:sldId id="2269"/>
            <p14:sldId id="2257"/>
            <p14:sldId id="2263"/>
            <p14:sldId id="2247"/>
            <p14:sldId id="2258"/>
            <p14:sldId id="2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7">
          <p15:clr>
            <a:srgbClr val="A4A3A4"/>
          </p15:clr>
        </p15:guide>
        <p15:guide id="2" pos="220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 Kimball" initials="MEK"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AC3E"/>
    <a:srgbClr val="EAB200"/>
    <a:srgbClr val="AADE64"/>
    <a:srgbClr val="B6DE46"/>
    <a:srgbClr val="7BB541"/>
    <a:srgbClr val="8AC153"/>
    <a:srgbClr val="A1CD75"/>
    <a:srgbClr val="A9D181"/>
    <a:srgbClr val="B4D791"/>
    <a:srgbClr val="B6D8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75651" autoAdjust="0"/>
  </p:normalViewPr>
  <p:slideViewPr>
    <p:cSldViewPr snapToGrid="0">
      <p:cViewPr varScale="1">
        <p:scale>
          <a:sx n="70" d="100"/>
          <a:sy n="70" d="100"/>
        </p:scale>
        <p:origin x="1070" y="38"/>
      </p:cViewPr>
      <p:guideLst>
        <p:guide orient="horz" pos="2160"/>
        <p:guide pos="2880"/>
      </p:guideLst>
    </p:cSldViewPr>
  </p:slideViewPr>
  <p:outlineViewPr>
    <p:cViewPr>
      <p:scale>
        <a:sx n="25" d="100"/>
        <a:sy n="25" d="100"/>
      </p:scale>
      <p:origin x="0" y="0"/>
    </p:cViewPr>
  </p:outlineViewPr>
  <p:notesTextViewPr>
    <p:cViewPr>
      <p:scale>
        <a:sx n="75" d="100"/>
        <a:sy n="75" d="100"/>
      </p:scale>
      <p:origin x="0" y="0"/>
    </p:cViewPr>
  </p:notesTextViewPr>
  <p:sorterViewPr>
    <p:cViewPr>
      <p:scale>
        <a:sx n="100" d="100"/>
        <a:sy n="100" d="100"/>
      </p:scale>
      <p:origin x="0" y="1469"/>
    </p:cViewPr>
  </p:sorterViewPr>
  <p:notesViewPr>
    <p:cSldViewPr snapToGrid="0">
      <p:cViewPr>
        <p:scale>
          <a:sx n="100" d="100"/>
          <a:sy n="100" d="100"/>
        </p:scale>
        <p:origin x="-2275" y="643"/>
      </p:cViewPr>
      <p:guideLst>
        <p:guide orient="horz" pos="2927"/>
        <p:guide pos="220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bwMode="auto">
          <a:xfrm>
            <a:off x="7" y="15"/>
            <a:ext cx="3036887" cy="466725"/>
          </a:xfrm>
          <a:prstGeom prst="rect">
            <a:avLst/>
          </a:prstGeom>
          <a:noFill/>
          <a:ln w="9525">
            <a:noFill/>
            <a:miter lim="800000"/>
            <a:headEnd/>
            <a:tailEnd/>
          </a:ln>
          <a:effectLst/>
        </p:spPr>
        <p:txBody>
          <a:bodyPr vert="horz" wrap="square" lIns="93629" tIns="46815" rIns="93629" bIns="46815" numCol="1" anchor="t" anchorCtr="0" compatLnSpc="1">
            <a:prstTxWarp prst="textNoShape">
              <a:avLst/>
            </a:prstTxWarp>
          </a:bodyPr>
          <a:lstStyle>
            <a:lvl1pPr algn="l" defTabSz="936443">
              <a:defRPr>
                <a:latin typeface="Arial" charset="0"/>
                <a:cs typeface="+mn-cs"/>
              </a:defRPr>
            </a:lvl1pPr>
          </a:lstStyle>
          <a:p>
            <a:pPr>
              <a:defRPr/>
            </a:pPr>
            <a:endParaRPr lang="en-US" dirty="0"/>
          </a:p>
        </p:txBody>
      </p:sp>
      <p:sp>
        <p:nvSpPr>
          <p:cNvPr id="309251" name="Rectangle 3"/>
          <p:cNvSpPr>
            <a:spLocks noGrp="1" noChangeArrowheads="1"/>
          </p:cNvSpPr>
          <p:nvPr>
            <p:ph type="dt" sz="quarter" idx="1"/>
          </p:nvPr>
        </p:nvSpPr>
        <p:spPr bwMode="auto">
          <a:xfrm>
            <a:off x="3973524" y="15"/>
            <a:ext cx="3036886" cy="466725"/>
          </a:xfrm>
          <a:prstGeom prst="rect">
            <a:avLst/>
          </a:prstGeom>
          <a:noFill/>
          <a:ln w="9525">
            <a:noFill/>
            <a:miter lim="800000"/>
            <a:headEnd/>
            <a:tailEnd/>
          </a:ln>
          <a:effectLst/>
        </p:spPr>
        <p:txBody>
          <a:bodyPr vert="horz" wrap="square" lIns="93629" tIns="46815" rIns="93629" bIns="46815" numCol="1" anchor="t" anchorCtr="0" compatLnSpc="1">
            <a:prstTxWarp prst="textNoShape">
              <a:avLst/>
            </a:prstTxWarp>
          </a:bodyPr>
          <a:lstStyle>
            <a:lvl1pPr algn="r" defTabSz="936443">
              <a:defRPr>
                <a:latin typeface="Arial" charset="0"/>
                <a:cs typeface="+mn-cs"/>
              </a:defRPr>
            </a:lvl1pPr>
          </a:lstStyle>
          <a:p>
            <a:pPr>
              <a:defRPr/>
            </a:pPr>
            <a:endParaRPr lang="en-US" dirty="0"/>
          </a:p>
        </p:txBody>
      </p:sp>
      <p:sp>
        <p:nvSpPr>
          <p:cNvPr id="309252" name="Rectangle 4"/>
          <p:cNvSpPr>
            <a:spLocks noGrp="1" noChangeArrowheads="1"/>
          </p:cNvSpPr>
          <p:nvPr>
            <p:ph type="ftr" sz="quarter" idx="2"/>
          </p:nvPr>
        </p:nvSpPr>
        <p:spPr bwMode="auto">
          <a:xfrm>
            <a:off x="7" y="8829685"/>
            <a:ext cx="3036887" cy="466725"/>
          </a:xfrm>
          <a:prstGeom prst="rect">
            <a:avLst/>
          </a:prstGeom>
          <a:noFill/>
          <a:ln w="9525">
            <a:noFill/>
            <a:miter lim="800000"/>
            <a:headEnd/>
            <a:tailEnd/>
          </a:ln>
          <a:effectLst/>
        </p:spPr>
        <p:txBody>
          <a:bodyPr vert="horz" wrap="square" lIns="93629" tIns="46815" rIns="93629" bIns="46815" numCol="1" anchor="b" anchorCtr="0" compatLnSpc="1">
            <a:prstTxWarp prst="textNoShape">
              <a:avLst/>
            </a:prstTxWarp>
          </a:bodyPr>
          <a:lstStyle>
            <a:lvl1pPr algn="l" defTabSz="936443">
              <a:defRPr>
                <a:latin typeface="Arial" charset="0"/>
                <a:cs typeface="+mn-cs"/>
              </a:defRPr>
            </a:lvl1pPr>
          </a:lstStyle>
          <a:p>
            <a:pPr>
              <a:defRPr/>
            </a:pPr>
            <a:endParaRPr lang="en-US" dirty="0"/>
          </a:p>
        </p:txBody>
      </p:sp>
      <p:sp>
        <p:nvSpPr>
          <p:cNvPr id="309253" name="Rectangle 5"/>
          <p:cNvSpPr>
            <a:spLocks noGrp="1" noChangeArrowheads="1"/>
          </p:cNvSpPr>
          <p:nvPr>
            <p:ph type="sldNum" sz="quarter" idx="3"/>
          </p:nvPr>
        </p:nvSpPr>
        <p:spPr bwMode="auto">
          <a:xfrm>
            <a:off x="3973524" y="8829685"/>
            <a:ext cx="3036886" cy="466725"/>
          </a:xfrm>
          <a:prstGeom prst="rect">
            <a:avLst/>
          </a:prstGeom>
          <a:noFill/>
          <a:ln w="9525">
            <a:noFill/>
            <a:miter lim="800000"/>
            <a:headEnd/>
            <a:tailEnd/>
          </a:ln>
          <a:effectLst/>
        </p:spPr>
        <p:txBody>
          <a:bodyPr vert="horz" wrap="square" lIns="93629" tIns="46815" rIns="93629" bIns="46815" numCol="1" anchor="b" anchorCtr="0" compatLnSpc="1">
            <a:prstTxWarp prst="textNoShape">
              <a:avLst/>
            </a:prstTxWarp>
          </a:bodyPr>
          <a:lstStyle>
            <a:lvl1pPr algn="r" defTabSz="936443">
              <a:defRPr>
                <a:latin typeface="Arial" charset="0"/>
                <a:cs typeface="+mn-cs"/>
              </a:defRPr>
            </a:lvl1pPr>
          </a:lstStyle>
          <a:p>
            <a:pPr>
              <a:defRPr/>
            </a:pPr>
            <a:fld id="{CE20022F-15CD-42F0-8853-0AFBBC8BAD9D}" type="slidenum">
              <a:rPr lang="en-US"/>
              <a:pPr>
                <a:defRPr/>
              </a:pPr>
              <a:t>‹#›</a:t>
            </a:fld>
            <a:endParaRPr lang="en-US" dirty="0"/>
          </a:p>
        </p:txBody>
      </p:sp>
    </p:spTree>
    <p:extLst>
      <p:ext uri="{BB962C8B-B14F-4D97-AF65-F5344CB8AC3E}">
        <p14:creationId xmlns:p14="http://schemas.microsoft.com/office/powerpoint/2010/main" val="37579431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7" y="15"/>
            <a:ext cx="3036887" cy="466725"/>
          </a:xfrm>
          <a:prstGeom prst="rect">
            <a:avLst/>
          </a:prstGeom>
          <a:noFill/>
          <a:ln w="9525">
            <a:noFill/>
            <a:miter lim="800000"/>
            <a:headEnd/>
            <a:tailEnd/>
          </a:ln>
          <a:effectLst/>
        </p:spPr>
        <p:txBody>
          <a:bodyPr vert="horz" wrap="square" lIns="93629" tIns="46815" rIns="93629" bIns="46815" numCol="1" anchor="t" anchorCtr="0" compatLnSpc="1">
            <a:prstTxWarp prst="textNoShape">
              <a:avLst/>
            </a:prstTxWarp>
          </a:bodyPr>
          <a:lstStyle>
            <a:lvl1pPr algn="l" defTabSz="936443">
              <a:defRPr>
                <a:latin typeface="Arial" charset="0"/>
                <a:cs typeface="+mn-cs"/>
              </a:defRPr>
            </a:lvl1pPr>
          </a:lstStyle>
          <a:p>
            <a:pPr>
              <a:defRPr/>
            </a:pPr>
            <a:endParaRPr lang="en-US" dirty="0"/>
          </a:p>
        </p:txBody>
      </p:sp>
      <p:sp>
        <p:nvSpPr>
          <p:cNvPr id="13315" name="Rectangle 3"/>
          <p:cNvSpPr>
            <a:spLocks noGrp="1" noChangeArrowheads="1"/>
          </p:cNvSpPr>
          <p:nvPr>
            <p:ph type="dt" idx="1"/>
          </p:nvPr>
        </p:nvSpPr>
        <p:spPr bwMode="auto">
          <a:xfrm>
            <a:off x="3973524" y="15"/>
            <a:ext cx="3036886" cy="466725"/>
          </a:xfrm>
          <a:prstGeom prst="rect">
            <a:avLst/>
          </a:prstGeom>
          <a:noFill/>
          <a:ln w="9525">
            <a:noFill/>
            <a:miter lim="800000"/>
            <a:headEnd/>
            <a:tailEnd/>
          </a:ln>
          <a:effectLst/>
        </p:spPr>
        <p:txBody>
          <a:bodyPr vert="horz" wrap="square" lIns="93629" tIns="46815" rIns="93629" bIns="46815" numCol="1" anchor="t" anchorCtr="0" compatLnSpc="1">
            <a:prstTxWarp prst="textNoShape">
              <a:avLst/>
            </a:prstTxWarp>
          </a:bodyPr>
          <a:lstStyle>
            <a:lvl1pPr algn="r" defTabSz="936443">
              <a:defRPr>
                <a:latin typeface="Arial" charset="0"/>
                <a:cs typeface="+mn-cs"/>
              </a:defRPr>
            </a:lvl1pPr>
          </a:lstStyle>
          <a:p>
            <a:pPr>
              <a:defRPr/>
            </a:pPr>
            <a:endParaRPr lang="en-US" dirty="0"/>
          </a:p>
        </p:txBody>
      </p:sp>
      <p:sp>
        <p:nvSpPr>
          <p:cNvPr id="32772" name="Rectangle 4"/>
          <p:cNvSpPr>
            <a:spLocks noGrp="1" noRot="1" noChangeAspect="1" noChangeArrowheads="1" noTextEdit="1"/>
          </p:cNvSpPr>
          <p:nvPr>
            <p:ph type="sldImg" idx="2"/>
          </p:nvPr>
        </p:nvSpPr>
        <p:spPr bwMode="auto">
          <a:xfrm>
            <a:off x="1192213" y="698500"/>
            <a:ext cx="4645025" cy="3484563"/>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935052" y="4416426"/>
            <a:ext cx="5140325" cy="4179887"/>
          </a:xfrm>
          <a:prstGeom prst="rect">
            <a:avLst/>
          </a:prstGeom>
          <a:noFill/>
          <a:ln w="9525">
            <a:noFill/>
            <a:miter lim="800000"/>
            <a:headEnd/>
            <a:tailEnd/>
          </a:ln>
          <a:effectLst/>
        </p:spPr>
        <p:txBody>
          <a:bodyPr vert="horz" wrap="square" lIns="93629" tIns="46815" rIns="93629" bIns="4681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318" name="Rectangle 6"/>
          <p:cNvSpPr>
            <a:spLocks noGrp="1" noChangeArrowheads="1"/>
          </p:cNvSpPr>
          <p:nvPr>
            <p:ph type="ftr" sz="quarter" idx="4"/>
          </p:nvPr>
        </p:nvSpPr>
        <p:spPr bwMode="auto">
          <a:xfrm>
            <a:off x="7" y="8829685"/>
            <a:ext cx="3036887" cy="466725"/>
          </a:xfrm>
          <a:prstGeom prst="rect">
            <a:avLst/>
          </a:prstGeom>
          <a:noFill/>
          <a:ln w="9525">
            <a:noFill/>
            <a:miter lim="800000"/>
            <a:headEnd/>
            <a:tailEnd/>
          </a:ln>
          <a:effectLst/>
        </p:spPr>
        <p:txBody>
          <a:bodyPr vert="horz" wrap="square" lIns="93629" tIns="46815" rIns="93629" bIns="46815" numCol="1" anchor="b" anchorCtr="0" compatLnSpc="1">
            <a:prstTxWarp prst="textNoShape">
              <a:avLst/>
            </a:prstTxWarp>
          </a:bodyPr>
          <a:lstStyle>
            <a:lvl1pPr algn="l" defTabSz="936443">
              <a:defRPr>
                <a:latin typeface="Arial" charset="0"/>
                <a:cs typeface="+mn-cs"/>
              </a:defRPr>
            </a:lvl1pPr>
          </a:lstStyle>
          <a:p>
            <a:pPr>
              <a:defRPr/>
            </a:pPr>
            <a:endParaRPr lang="en-US" dirty="0"/>
          </a:p>
        </p:txBody>
      </p:sp>
      <p:sp>
        <p:nvSpPr>
          <p:cNvPr id="13319" name="Rectangle 7"/>
          <p:cNvSpPr>
            <a:spLocks noGrp="1" noChangeArrowheads="1"/>
          </p:cNvSpPr>
          <p:nvPr>
            <p:ph type="sldNum" sz="quarter" idx="5"/>
          </p:nvPr>
        </p:nvSpPr>
        <p:spPr bwMode="auto">
          <a:xfrm>
            <a:off x="3973524" y="8829685"/>
            <a:ext cx="3036886" cy="466725"/>
          </a:xfrm>
          <a:prstGeom prst="rect">
            <a:avLst/>
          </a:prstGeom>
          <a:noFill/>
          <a:ln w="9525">
            <a:noFill/>
            <a:miter lim="800000"/>
            <a:headEnd/>
            <a:tailEnd/>
          </a:ln>
          <a:effectLst/>
        </p:spPr>
        <p:txBody>
          <a:bodyPr vert="horz" wrap="square" lIns="93629" tIns="46815" rIns="93629" bIns="46815" numCol="1" anchor="b" anchorCtr="0" compatLnSpc="1">
            <a:prstTxWarp prst="textNoShape">
              <a:avLst/>
            </a:prstTxWarp>
          </a:bodyPr>
          <a:lstStyle>
            <a:lvl1pPr algn="r" defTabSz="936443">
              <a:defRPr>
                <a:latin typeface="Arial" charset="0"/>
                <a:cs typeface="+mn-cs"/>
              </a:defRPr>
            </a:lvl1pPr>
          </a:lstStyle>
          <a:p>
            <a:pPr>
              <a:defRPr/>
            </a:pPr>
            <a:fld id="{A152EE5C-6AF7-48C7-862E-3611CBF9C3DE}" type="slidenum">
              <a:rPr lang="en-US"/>
              <a:pPr>
                <a:defRPr/>
              </a:pPr>
              <a:t>‹#›</a:t>
            </a:fld>
            <a:endParaRPr lang="en-US" dirty="0"/>
          </a:p>
        </p:txBody>
      </p:sp>
    </p:spTree>
    <p:extLst>
      <p:ext uri="{BB962C8B-B14F-4D97-AF65-F5344CB8AC3E}">
        <p14:creationId xmlns:p14="http://schemas.microsoft.com/office/powerpoint/2010/main" val="35500400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0.png"/><Relationship Id="rId5" Type="http://schemas.microsoft.com/office/2007/relationships/hdphoto" Target="../media/hdphoto1.wdp"/><Relationship Id="rId10" Type="http://schemas.openxmlformats.org/officeDocument/2006/relationships/slide" Target="../slides/slide1.xml"/><Relationship Id="rId4" Type="http://schemas.openxmlformats.org/officeDocument/2006/relationships/image" Target="../media/image7.pn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 y="566"/>
            <a:ext cx="9143245" cy="6857434"/>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853" y="5174461"/>
            <a:ext cx="3810777" cy="363299"/>
          </a:xfrm>
          <a:prstGeom prst="rect">
            <a:avLst/>
          </a:prstGeom>
        </p:spPr>
      </p:pic>
      <p:sp>
        <p:nvSpPr>
          <p:cNvPr id="13" name="Title 1"/>
          <p:cNvSpPr>
            <a:spLocks noGrp="1"/>
          </p:cNvSpPr>
          <p:nvPr>
            <p:ph type="title" hasCustomPrompt="1"/>
          </p:nvPr>
        </p:nvSpPr>
        <p:spPr>
          <a:xfrm>
            <a:off x="2976112" y="795529"/>
            <a:ext cx="5723387" cy="1728216"/>
          </a:xfrm>
        </p:spPr>
        <p:txBody>
          <a:bodyPr anchor="t"/>
          <a:lstStyle>
            <a:lvl1pPr>
              <a:defRPr lang="en-US" sz="2800" b="1" kern="1200" dirty="0">
                <a:solidFill>
                  <a:schemeClr val="tx1">
                    <a:lumMod val="65000"/>
                    <a:lumOff val="35000"/>
                  </a:schemeClr>
                </a:solidFill>
                <a:latin typeface="+mn-lt"/>
                <a:ea typeface="+mj-ea"/>
                <a:cs typeface="+mj-cs"/>
              </a:defRPr>
            </a:lvl1pPr>
          </a:lstStyle>
          <a:p>
            <a:r>
              <a:rPr lang="en-US" dirty="0" smtClean="0"/>
              <a:t>Title</a:t>
            </a:r>
            <a:endParaRPr lang="en-US" dirty="0"/>
          </a:p>
        </p:txBody>
      </p:sp>
      <p:sp>
        <p:nvSpPr>
          <p:cNvPr id="14" name="Rectangle 13"/>
          <p:cNvSpPr/>
          <p:nvPr userDrawn="1"/>
        </p:nvSpPr>
        <p:spPr>
          <a:xfrm>
            <a:off x="2976113" y="3733800"/>
            <a:ext cx="6167887" cy="605288"/>
          </a:xfrm>
          <a:prstGeom prst="rect">
            <a:avLst/>
          </a:prstGeom>
          <a:solidFill>
            <a:srgbClr val="9599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pic>
        <p:nvPicPr>
          <p:cNvPr id="23" name="Picture 22" descr="bullet.png"/>
          <p:cNvPicPr>
            <a:picLocks noChangeAspect="1"/>
          </p:cNvPicPr>
          <p:nvPr userDrawn="1"/>
        </p:nvPicPr>
        <p:blipFill>
          <a:blip r:embed="rId4" cstate="print"/>
          <a:stretch>
            <a:fillRect/>
          </a:stretch>
        </p:blipFill>
        <p:spPr>
          <a:xfrm>
            <a:off x="4674853" y="5962995"/>
            <a:ext cx="154820" cy="154820"/>
          </a:xfrm>
          <a:prstGeom prst="rect">
            <a:avLst/>
          </a:prstGeom>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19472" y="5958786"/>
            <a:ext cx="3633486" cy="162295"/>
          </a:xfrm>
          <a:prstGeom prst="rect">
            <a:avLst/>
          </a:prstGeom>
        </p:spPr>
      </p:pic>
      <p:sp>
        <p:nvSpPr>
          <p:cNvPr id="28" name="Rectangle 27"/>
          <p:cNvSpPr/>
          <p:nvPr userDrawn="1"/>
        </p:nvSpPr>
        <p:spPr>
          <a:xfrm>
            <a:off x="-1" y="3733800"/>
            <a:ext cx="2889849" cy="605288"/>
          </a:xfrm>
          <a:prstGeom prst="rect">
            <a:avLst/>
          </a:prstGeom>
          <a:solidFill>
            <a:srgbClr val="CCD1B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 y="0"/>
            <a:ext cx="2889849" cy="3602736"/>
          </a:xfrm>
          <a:prstGeom prst="rect">
            <a:avLst/>
          </a:prstGeom>
        </p:spPr>
      </p:pic>
      <p:sp>
        <p:nvSpPr>
          <p:cNvPr id="4" name="Text Placeholder 3"/>
          <p:cNvSpPr>
            <a:spLocks noGrp="1"/>
          </p:cNvSpPr>
          <p:nvPr>
            <p:ph type="body" sz="quarter" idx="10" hasCustomPrompt="1"/>
          </p:nvPr>
        </p:nvSpPr>
        <p:spPr>
          <a:xfrm>
            <a:off x="2976563" y="2843213"/>
            <a:ext cx="3378200" cy="758825"/>
          </a:xfrm>
        </p:spPr>
        <p:txBody>
          <a:bodyPr/>
          <a:lstStyle>
            <a:lvl1pPr marL="0" indent="0">
              <a:buFontTx/>
              <a:buNone/>
              <a:defRPr>
                <a:solidFill>
                  <a:srgbClr val="4C4545"/>
                </a:solidFill>
              </a:defRPr>
            </a:lvl1pPr>
          </a:lstStyle>
          <a:p>
            <a:pPr lvl="0"/>
            <a:r>
              <a:rPr lang="en-US" dirty="0" smtClean="0"/>
              <a:t>Date</a:t>
            </a:r>
            <a:endParaRPr lang="en-US" dirty="0"/>
          </a:p>
        </p:txBody>
      </p:sp>
      <p:sp>
        <p:nvSpPr>
          <p:cNvPr id="6" name="Picture Placeholder 5"/>
          <p:cNvSpPr>
            <a:spLocks noGrp="1"/>
          </p:cNvSpPr>
          <p:nvPr>
            <p:ph type="pic" sz="quarter" idx="11" hasCustomPrompt="1"/>
          </p:nvPr>
        </p:nvSpPr>
        <p:spPr>
          <a:xfrm>
            <a:off x="238125" y="4827588"/>
            <a:ext cx="2651125" cy="1546225"/>
          </a:xfrm>
        </p:spPr>
        <p:txBody>
          <a:bodyPr/>
          <a:lstStyle>
            <a:lvl1pPr marL="0" indent="0">
              <a:buFontTx/>
              <a:buNone/>
              <a:defRPr/>
            </a:lvl1pPr>
          </a:lstStyle>
          <a:p>
            <a:r>
              <a:rPr lang="en-US" dirty="0" smtClean="0"/>
              <a:t>Client logo</a:t>
            </a:r>
            <a:endParaRPr lang="en-US" dirty="0"/>
          </a:p>
        </p:txBody>
      </p:sp>
    </p:spTree>
    <p:extLst>
      <p:ext uri="{BB962C8B-B14F-4D97-AF65-F5344CB8AC3E}">
        <p14:creationId xmlns:p14="http://schemas.microsoft.com/office/powerpoint/2010/main" val="2895325746"/>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Tagline,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46" y="90972"/>
            <a:ext cx="8437506" cy="685800"/>
          </a:xfrm>
        </p:spPr>
        <p:txBody>
          <a:bodyPr/>
          <a:lstStyle>
            <a:lvl1pPr>
              <a:defRPr lang="en-US" sz="2800" b="1" kern="1200" dirty="0">
                <a:solidFill>
                  <a:schemeClr val="tx1">
                    <a:lumMod val="75000"/>
                    <a:lumOff val="25000"/>
                  </a:schemeClr>
                </a:solidFill>
                <a:latin typeface="+mn-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6186" y="1192566"/>
            <a:ext cx="8399780" cy="5197288"/>
          </a:xfrm>
        </p:spPr>
        <p:txBody>
          <a:bodyPr/>
          <a:lstStyle>
            <a:lvl1pPr>
              <a:defRPr lang="en-US" sz="1800" kern="1200" dirty="0" smtClean="0">
                <a:solidFill>
                  <a:srgbClr val="424A53"/>
                </a:solidFill>
                <a:latin typeface="Arial" charset="0"/>
                <a:ea typeface="+mn-ea"/>
                <a:cs typeface="+mn-cs"/>
              </a:defRPr>
            </a:lvl1pPr>
            <a:lvl2pPr>
              <a:defRPr sz="1600">
                <a:solidFill>
                  <a:srgbClr val="424A53"/>
                </a:solidFill>
              </a:defRPr>
            </a:lvl2pPr>
            <a:lvl3pPr>
              <a:defRPr sz="1400">
                <a:solidFill>
                  <a:srgbClr val="424A53"/>
                </a:solidFill>
              </a:defRPr>
            </a:lvl3pPr>
            <a:lvl4pPr>
              <a:defRPr sz="1200">
                <a:solidFill>
                  <a:srgbClr val="424A53"/>
                </a:solidFill>
              </a:defRPr>
            </a:lvl4pPr>
            <a:lvl5pPr>
              <a:defRPr sz="1200">
                <a:solidFill>
                  <a:srgbClr val="424A5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4"/>
          </p:nvPr>
        </p:nvSpPr>
        <p:spPr>
          <a:xfrm>
            <a:off x="8675915" y="6532473"/>
            <a:ext cx="468085" cy="308069"/>
          </a:xfrm>
          <a:prstGeom prst="rect">
            <a:avLst/>
          </a:prstGeom>
        </p:spPr>
        <p:txBody>
          <a:bodyPr/>
          <a:lstStyle>
            <a:lvl1pPr>
              <a:defRPr sz="1050" b="0">
                <a:solidFill>
                  <a:srgbClr val="989898"/>
                </a:solidFill>
              </a:defRPr>
            </a:lvl1pPr>
          </a:lstStyle>
          <a:p>
            <a:fld id="{38DA0552-2A9E-422C-AE75-E73E6BFC0CCE}" type="slidenum">
              <a:rPr lang="en-US" smtClean="0"/>
              <a:pPr/>
              <a:t>‹#›</a:t>
            </a:fld>
            <a:endParaRPr lang="en-US" dirty="0"/>
          </a:p>
        </p:txBody>
      </p:sp>
      <p:sp>
        <p:nvSpPr>
          <p:cNvPr id="11" name="Footer Placeholder 4"/>
          <p:cNvSpPr>
            <a:spLocks noGrp="1"/>
          </p:cNvSpPr>
          <p:nvPr>
            <p:ph type="ftr" sz="quarter" idx="3"/>
          </p:nvPr>
        </p:nvSpPr>
        <p:spPr>
          <a:xfrm>
            <a:off x="5146040" y="6574705"/>
            <a:ext cx="3530600" cy="283295"/>
          </a:xfrm>
          <a:prstGeom prst="rect">
            <a:avLst/>
          </a:prstGeom>
        </p:spPr>
        <p:txBody>
          <a:bodyPr/>
          <a:lstStyle>
            <a:lvl1pPr algn="r">
              <a:defRPr sz="700">
                <a:solidFill>
                  <a:srgbClr val="989898"/>
                </a:solidFill>
              </a:defRPr>
            </a:lvl1pPr>
          </a:lstStyle>
          <a:p>
            <a:r>
              <a:rPr lang="en-US" dirty="0" smtClean="0"/>
              <a:t>Proprietary and confidential to Daugherty Business Solutions.</a:t>
            </a:r>
            <a:endParaRPr lang="en-US" dirty="0"/>
          </a:p>
        </p:txBody>
      </p:sp>
      <p:sp>
        <p:nvSpPr>
          <p:cNvPr id="5" name="Picture Placeholder 4"/>
          <p:cNvSpPr>
            <a:spLocks noGrp="1"/>
          </p:cNvSpPr>
          <p:nvPr>
            <p:ph type="pic" sz="quarter" idx="11" hasCustomPrompt="1"/>
          </p:nvPr>
        </p:nvSpPr>
        <p:spPr>
          <a:xfrm>
            <a:off x="7783373" y="44285"/>
            <a:ext cx="1280159" cy="621397"/>
          </a:xfrm>
        </p:spPr>
        <p:txBody>
          <a:bodyPr/>
          <a:lstStyle>
            <a:lvl1pPr marL="0" indent="0" algn="ctr">
              <a:buNone/>
              <a:defRPr sz="1200" baseline="0"/>
            </a:lvl1pPr>
          </a:lstStyle>
          <a:p>
            <a:r>
              <a:rPr lang="en-US" dirty="0" smtClean="0"/>
              <a:t>Client Logo</a:t>
            </a:r>
            <a:endParaRPr lang="en-US" dirty="0"/>
          </a:p>
        </p:txBody>
      </p:sp>
      <p:sp>
        <p:nvSpPr>
          <p:cNvPr id="7" name="Content Placeholder 6"/>
          <p:cNvSpPr>
            <a:spLocks noGrp="1"/>
          </p:cNvSpPr>
          <p:nvPr>
            <p:ph sz="quarter" idx="12" hasCustomPrompt="1"/>
          </p:nvPr>
        </p:nvSpPr>
        <p:spPr>
          <a:xfrm>
            <a:off x="384175" y="677291"/>
            <a:ext cx="8448675" cy="401638"/>
          </a:xfrm>
          <a:effectLst>
            <a:outerShdw blurRad="139700" dist="50800" dir="5400000" algn="ctr" rotWithShape="0">
              <a:srgbClr val="000000">
                <a:alpha val="36000"/>
              </a:srgbClr>
            </a:outerShdw>
          </a:effectLst>
        </p:spPr>
        <p:txBody>
          <a:bodyPr/>
          <a:lstStyle>
            <a:lvl1pPr marL="0" indent="0">
              <a:buFontTx/>
              <a:buNone/>
              <a:defRPr b="0" i="1">
                <a:solidFill>
                  <a:srgbClr val="534949"/>
                </a:solidFill>
              </a:defRPr>
            </a:lvl1pPr>
            <a:lvl2pPr marL="284162" indent="0">
              <a:buFontTx/>
              <a:buNone/>
              <a:defRPr/>
            </a:lvl2pPr>
            <a:lvl3pPr marL="630237" indent="0">
              <a:buFontTx/>
              <a:buNone/>
              <a:defRPr/>
            </a:lvl3pPr>
            <a:lvl4pPr marL="974725" indent="0">
              <a:buFontTx/>
              <a:buNone/>
              <a:defRPr/>
            </a:lvl4pPr>
            <a:lvl5pPr marL="1260475" indent="0">
              <a:buFontTx/>
              <a:buNone/>
              <a:defRPr/>
            </a:lvl5pPr>
          </a:lstStyle>
          <a:p>
            <a:pPr lvl="0"/>
            <a:r>
              <a:rPr lang="en-US" dirty="0" err="1" smtClean="0"/>
              <a:t>Subheader</a:t>
            </a:r>
            <a:endParaRPr lang="en-US" dirty="0"/>
          </a:p>
        </p:txBody>
      </p:sp>
    </p:spTree>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NO Tagline)">
    <p:spTree>
      <p:nvGrpSpPr>
        <p:cNvPr id="1" name=""/>
        <p:cNvGrpSpPr/>
        <p:nvPr/>
      </p:nvGrpSpPr>
      <p:grpSpPr>
        <a:xfrm>
          <a:off x="0" y="0"/>
          <a:ext cx="0" cy="0"/>
          <a:chOff x="0" y="0"/>
          <a:chExt cx="0" cy="0"/>
        </a:xfrm>
      </p:grpSpPr>
      <p:sp>
        <p:nvSpPr>
          <p:cNvPr id="2" name="Title 1"/>
          <p:cNvSpPr>
            <a:spLocks noGrp="1"/>
          </p:cNvSpPr>
          <p:nvPr>
            <p:ph type="title"/>
          </p:nvPr>
        </p:nvSpPr>
        <p:spPr>
          <a:xfrm>
            <a:off x="380946" y="90972"/>
            <a:ext cx="8437506" cy="685800"/>
          </a:xfrm>
        </p:spPr>
        <p:txBody>
          <a:bodyPr/>
          <a:lstStyle>
            <a:lvl1pPr>
              <a:defRPr lang="en-US" sz="2800" b="1" kern="1200" dirty="0">
                <a:solidFill>
                  <a:schemeClr val="tx1">
                    <a:lumMod val="75000"/>
                    <a:lumOff val="25000"/>
                  </a:schemeClr>
                </a:solidFill>
                <a:latin typeface="+mn-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6186" y="1192566"/>
            <a:ext cx="8399780" cy="5197288"/>
          </a:xfrm>
        </p:spPr>
        <p:txBody>
          <a:bodyPr/>
          <a:lstStyle>
            <a:lvl1pPr>
              <a:defRPr lang="en-US" sz="1800" kern="1200" dirty="0" smtClean="0">
                <a:solidFill>
                  <a:srgbClr val="424A53"/>
                </a:solidFill>
                <a:latin typeface="Arial" charset="0"/>
                <a:ea typeface="+mn-ea"/>
                <a:cs typeface="+mn-cs"/>
              </a:defRPr>
            </a:lvl1pPr>
            <a:lvl2pPr>
              <a:defRPr sz="1600">
                <a:solidFill>
                  <a:srgbClr val="424A53"/>
                </a:solidFill>
              </a:defRPr>
            </a:lvl2pPr>
            <a:lvl3pPr>
              <a:defRPr sz="1400">
                <a:solidFill>
                  <a:srgbClr val="424A53"/>
                </a:solidFill>
              </a:defRPr>
            </a:lvl3pPr>
            <a:lvl4pPr>
              <a:defRPr sz="1200">
                <a:solidFill>
                  <a:srgbClr val="424A53"/>
                </a:solidFill>
              </a:defRPr>
            </a:lvl4pPr>
            <a:lvl5pPr>
              <a:defRPr sz="1200">
                <a:solidFill>
                  <a:srgbClr val="424A5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4"/>
          </p:nvPr>
        </p:nvSpPr>
        <p:spPr>
          <a:xfrm>
            <a:off x="8675915" y="6532473"/>
            <a:ext cx="468085" cy="308069"/>
          </a:xfrm>
          <a:prstGeom prst="rect">
            <a:avLst/>
          </a:prstGeom>
        </p:spPr>
        <p:txBody>
          <a:bodyPr/>
          <a:lstStyle>
            <a:lvl1pPr>
              <a:defRPr sz="1050" b="0">
                <a:solidFill>
                  <a:srgbClr val="989898"/>
                </a:solidFill>
              </a:defRPr>
            </a:lvl1pPr>
          </a:lstStyle>
          <a:p>
            <a:fld id="{38DA0552-2A9E-422C-AE75-E73E6BFC0CCE}" type="slidenum">
              <a:rPr lang="en-US" smtClean="0"/>
              <a:pPr/>
              <a:t>‹#›</a:t>
            </a:fld>
            <a:endParaRPr lang="en-US" dirty="0"/>
          </a:p>
        </p:txBody>
      </p:sp>
      <p:sp>
        <p:nvSpPr>
          <p:cNvPr id="11" name="Footer Placeholder 4"/>
          <p:cNvSpPr>
            <a:spLocks noGrp="1"/>
          </p:cNvSpPr>
          <p:nvPr>
            <p:ph type="ftr" sz="quarter" idx="3"/>
          </p:nvPr>
        </p:nvSpPr>
        <p:spPr>
          <a:xfrm>
            <a:off x="5146040" y="6574705"/>
            <a:ext cx="3530600" cy="283295"/>
          </a:xfrm>
          <a:prstGeom prst="rect">
            <a:avLst/>
          </a:prstGeom>
        </p:spPr>
        <p:txBody>
          <a:bodyPr/>
          <a:lstStyle>
            <a:lvl1pPr algn="r">
              <a:defRPr sz="700">
                <a:solidFill>
                  <a:srgbClr val="989898"/>
                </a:solidFill>
              </a:defRPr>
            </a:lvl1pPr>
          </a:lstStyle>
          <a:p>
            <a:r>
              <a:rPr lang="en-US" dirty="0" smtClean="0"/>
              <a:t>Proprietary and confidential to Daugherty Business Solutions.</a:t>
            </a:r>
            <a:endParaRPr lang="en-US" dirty="0"/>
          </a:p>
        </p:txBody>
      </p:sp>
      <p:sp>
        <p:nvSpPr>
          <p:cNvPr id="5" name="Picture Placeholder 4"/>
          <p:cNvSpPr>
            <a:spLocks noGrp="1"/>
          </p:cNvSpPr>
          <p:nvPr>
            <p:ph type="pic" sz="quarter" idx="11" hasCustomPrompt="1"/>
          </p:nvPr>
        </p:nvSpPr>
        <p:spPr>
          <a:xfrm>
            <a:off x="7783373" y="44285"/>
            <a:ext cx="1280159" cy="621397"/>
          </a:xfrm>
        </p:spPr>
        <p:txBody>
          <a:bodyPr/>
          <a:lstStyle>
            <a:lvl1pPr marL="0" indent="0" algn="ctr">
              <a:buNone/>
              <a:defRPr sz="1200" baseline="0"/>
            </a:lvl1pPr>
          </a:lstStyle>
          <a:p>
            <a:r>
              <a:rPr lang="en-US" dirty="0" smtClean="0"/>
              <a:t>Client Logo</a:t>
            </a:r>
            <a:endParaRPr lang="en-US" dirty="0"/>
          </a:p>
        </p:txBody>
      </p:sp>
    </p:spTree>
    <p:extLst>
      <p:ext uri="{BB962C8B-B14F-4D97-AF65-F5344CB8AC3E}">
        <p14:creationId xmlns:p14="http://schemas.microsoft.com/office/powerpoint/2010/main" val="771218670"/>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2698" y="57318"/>
            <a:ext cx="8360075" cy="685800"/>
          </a:xfrm>
        </p:spPr>
        <p:txBody>
          <a:bodyPr/>
          <a:lstStyle>
            <a:lvl1pPr algn="l" rtl="0" eaLnBrk="0" fontAlgn="base" hangingPunct="0">
              <a:spcBef>
                <a:spcPct val="0"/>
              </a:spcBef>
              <a:spcAft>
                <a:spcPct val="0"/>
              </a:spcAft>
              <a:defRPr lang="en-US" sz="2800" b="1" kern="1200" dirty="0">
                <a:solidFill>
                  <a:schemeClr val="tx1">
                    <a:lumMod val="75000"/>
                    <a:lumOff val="25000"/>
                  </a:schemeClr>
                </a:solidFill>
                <a:latin typeface="+mn-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48914" y="1207920"/>
            <a:ext cx="3657600" cy="4525963"/>
          </a:xfrm>
        </p:spPr>
        <p:txBody>
          <a:bodyPr/>
          <a:lstStyle>
            <a:lvl1pPr>
              <a:defRPr sz="1800">
                <a:solidFill>
                  <a:srgbClr val="424A53"/>
                </a:solidFill>
              </a:defRPr>
            </a:lvl1pPr>
            <a:lvl2pPr>
              <a:defRPr sz="1800">
                <a:solidFill>
                  <a:srgbClr val="424A53"/>
                </a:solidFill>
              </a:defRPr>
            </a:lvl2pPr>
            <a:lvl3pPr>
              <a:defRPr sz="1800">
                <a:solidFill>
                  <a:srgbClr val="424A53"/>
                </a:solidFill>
              </a:defRPr>
            </a:lvl3pPr>
            <a:lvl4pPr>
              <a:defRPr sz="1800">
                <a:solidFill>
                  <a:srgbClr val="424A53"/>
                </a:solidFill>
              </a:defRPr>
            </a:lvl4pPr>
            <a:lvl5pPr>
              <a:defRPr sz="1800">
                <a:solidFill>
                  <a:srgbClr val="424A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7041" y="1207920"/>
            <a:ext cx="3657600" cy="4525963"/>
          </a:xfrm>
        </p:spPr>
        <p:txBody>
          <a:bodyPr/>
          <a:lstStyle>
            <a:lvl1pPr>
              <a:defRPr sz="1800">
                <a:solidFill>
                  <a:srgbClr val="424A53"/>
                </a:solidFill>
              </a:defRPr>
            </a:lvl1pPr>
            <a:lvl2pPr>
              <a:defRPr sz="1800">
                <a:solidFill>
                  <a:srgbClr val="424A53"/>
                </a:solidFill>
              </a:defRPr>
            </a:lvl2pPr>
            <a:lvl3pPr>
              <a:defRPr sz="1800">
                <a:solidFill>
                  <a:srgbClr val="424A53"/>
                </a:solidFill>
              </a:defRPr>
            </a:lvl3pPr>
            <a:lvl4pPr>
              <a:defRPr sz="1800">
                <a:solidFill>
                  <a:srgbClr val="424A53"/>
                </a:solidFill>
              </a:defRPr>
            </a:lvl4pPr>
            <a:lvl5pPr>
              <a:defRPr sz="1800">
                <a:solidFill>
                  <a:srgbClr val="424A53"/>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4"/>
          </p:nvPr>
        </p:nvSpPr>
        <p:spPr>
          <a:xfrm>
            <a:off x="8675915" y="6532473"/>
            <a:ext cx="468085" cy="308069"/>
          </a:xfrm>
          <a:prstGeom prst="rect">
            <a:avLst/>
          </a:prstGeom>
        </p:spPr>
        <p:txBody>
          <a:bodyPr/>
          <a:lstStyle>
            <a:lvl1pPr>
              <a:defRPr sz="1050" b="0">
                <a:solidFill>
                  <a:srgbClr val="989898"/>
                </a:solidFill>
              </a:defRPr>
            </a:lvl1pPr>
          </a:lstStyle>
          <a:p>
            <a:fld id="{38DA0552-2A9E-422C-AE75-E73E6BFC0CCE}" type="slidenum">
              <a:rPr lang="en-US" smtClean="0"/>
              <a:pPr/>
              <a:t>‹#›</a:t>
            </a:fld>
            <a:endParaRPr lang="en-US" dirty="0"/>
          </a:p>
        </p:txBody>
      </p:sp>
      <p:sp>
        <p:nvSpPr>
          <p:cNvPr id="10" name="Footer Placeholder 4"/>
          <p:cNvSpPr>
            <a:spLocks noGrp="1"/>
          </p:cNvSpPr>
          <p:nvPr>
            <p:ph type="ftr" sz="quarter" idx="3"/>
          </p:nvPr>
        </p:nvSpPr>
        <p:spPr>
          <a:xfrm>
            <a:off x="5146040" y="6574705"/>
            <a:ext cx="3530600" cy="283295"/>
          </a:xfrm>
          <a:prstGeom prst="rect">
            <a:avLst/>
          </a:prstGeom>
        </p:spPr>
        <p:txBody>
          <a:bodyPr/>
          <a:lstStyle>
            <a:lvl1pPr algn="r">
              <a:defRPr sz="700">
                <a:solidFill>
                  <a:srgbClr val="989898"/>
                </a:solidFill>
              </a:defRPr>
            </a:lvl1pPr>
          </a:lstStyle>
          <a:p>
            <a:r>
              <a:rPr lang="en-US" dirty="0" smtClean="0"/>
              <a:t>Proprietary and confidential to Daugherty Business Solutions.</a:t>
            </a:r>
            <a:endParaRPr lang="en-US" dirty="0"/>
          </a:p>
        </p:txBody>
      </p:sp>
      <p:sp>
        <p:nvSpPr>
          <p:cNvPr id="11" name="Picture Placeholder 4"/>
          <p:cNvSpPr>
            <a:spLocks noGrp="1"/>
          </p:cNvSpPr>
          <p:nvPr>
            <p:ph type="pic" sz="quarter" idx="11" hasCustomPrompt="1"/>
          </p:nvPr>
        </p:nvSpPr>
        <p:spPr>
          <a:xfrm>
            <a:off x="7783373" y="44285"/>
            <a:ext cx="1280159" cy="621397"/>
          </a:xfrm>
        </p:spPr>
        <p:txBody>
          <a:bodyPr/>
          <a:lstStyle>
            <a:lvl1pPr marL="0" indent="0" algn="ctr">
              <a:buNone/>
              <a:defRPr sz="1200" baseline="0"/>
            </a:lvl1pPr>
          </a:lstStyle>
          <a:p>
            <a:r>
              <a:rPr lang="en-US" dirty="0" smtClean="0"/>
              <a:t>Client Logo</a:t>
            </a:r>
            <a:endParaRPr lang="en-US" dirty="0"/>
          </a:p>
        </p:txBody>
      </p:sp>
      <p:sp>
        <p:nvSpPr>
          <p:cNvPr id="13" name="Content Placeholder 6"/>
          <p:cNvSpPr>
            <a:spLocks noGrp="1"/>
          </p:cNvSpPr>
          <p:nvPr>
            <p:ph sz="quarter" idx="12" hasCustomPrompt="1"/>
          </p:nvPr>
        </p:nvSpPr>
        <p:spPr>
          <a:xfrm>
            <a:off x="420624" y="677291"/>
            <a:ext cx="8412226" cy="401638"/>
          </a:xfrm>
          <a:effectLst>
            <a:outerShdw blurRad="139700" dist="50800" dir="5400000" algn="ctr" rotWithShape="0">
              <a:srgbClr val="000000">
                <a:alpha val="36000"/>
              </a:srgbClr>
            </a:outerShdw>
          </a:effectLst>
        </p:spPr>
        <p:txBody>
          <a:bodyPr/>
          <a:lstStyle>
            <a:lvl1pPr marL="0" indent="0">
              <a:buFontTx/>
              <a:buNone/>
              <a:defRPr b="0" i="1">
                <a:solidFill>
                  <a:srgbClr val="534949"/>
                </a:solidFill>
              </a:defRPr>
            </a:lvl1pPr>
            <a:lvl2pPr marL="284162" indent="0">
              <a:buFontTx/>
              <a:buNone/>
              <a:defRPr/>
            </a:lvl2pPr>
            <a:lvl3pPr marL="630237" indent="0">
              <a:buFontTx/>
              <a:buNone/>
              <a:defRPr/>
            </a:lvl3pPr>
            <a:lvl4pPr marL="974725" indent="0">
              <a:buFontTx/>
              <a:buNone/>
              <a:defRPr/>
            </a:lvl4pPr>
            <a:lvl5pPr marL="1260475" indent="0">
              <a:buFontTx/>
              <a:buNone/>
              <a:defRPr/>
            </a:lvl5pPr>
          </a:lstStyle>
          <a:p>
            <a:pPr lvl="0"/>
            <a:r>
              <a:rPr lang="en-US" dirty="0" err="1" smtClean="0"/>
              <a:t>Subheader</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Introducti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 y="566"/>
            <a:ext cx="9143245" cy="6857434"/>
          </a:xfrm>
          <a:prstGeom prst="rect">
            <a:avLst/>
          </a:prstGeom>
        </p:spPr>
      </p:pic>
      <p:sp>
        <p:nvSpPr>
          <p:cNvPr id="13" name="Title 1"/>
          <p:cNvSpPr>
            <a:spLocks noGrp="1"/>
          </p:cNvSpPr>
          <p:nvPr>
            <p:ph type="title" hasCustomPrompt="1"/>
          </p:nvPr>
        </p:nvSpPr>
        <p:spPr>
          <a:xfrm>
            <a:off x="2976112" y="1452282"/>
            <a:ext cx="5723387" cy="1832255"/>
          </a:xfrm>
        </p:spPr>
        <p:txBody>
          <a:bodyPr anchor="t"/>
          <a:lstStyle>
            <a:lvl1pPr>
              <a:defRPr lang="en-US" sz="2800" b="1" kern="1200" dirty="0">
                <a:solidFill>
                  <a:schemeClr val="tx1">
                    <a:lumMod val="65000"/>
                    <a:lumOff val="35000"/>
                  </a:schemeClr>
                </a:solidFill>
                <a:latin typeface="+mn-lt"/>
                <a:ea typeface="+mj-ea"/>
                <a:cs typeface="+mj-cs"/>
              </a:defRPr>
            </a:lvl1pPr>
          </a:lstStyle>
          <a:p>
            <a:r>
              <a:rPr lang="en-US" dirty="0" smtClean="0"/>
              <a:t>Appendix or Section Intro</a:t>
            </a:r>
            <a:endParaRPr lang="en-US" dirty="0"/>
          </a:p>
        </p:txBody>
      </p:sp>
      <p:sp>
        <p:nvSpPr>
          <p:cNvPr id="14" name="Rectangle 13"/>
          <p:cNvSpPr/>
          <p:nvPr userDrawn="1"/>
        </p:nvSpPr>
        <p:spPr>
          <a:xfrm>
            <a:off x="2976113" y="3733800"/>
            <a:ext cx="6167887" cy="605288"/>
          </a:xfrm>
          <a:prstGeom prst="rect">
            <a:avLst/>
          </a:prstGeom>
          <a:solidFill>
            <a:srgbClr val="9599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sp>
        <p:nvSpPr>
          <p:cNvPr id="28" name="Rectangle 27"/>
          <p:cNvSpPr/>
          <p:nvPr userDrawn="1"/>
        </p:nvSpPr>
        <p:spPr>
          <a:xfrm>
            <a:off x="-1" y="3733800"/>
            <a:ext cx="2889849" cy="605288"/>
          </a:xfrm>
          <a:prstGeom prst="rect">
            <a:avLst/>
          </a:prstGeom>
          <a:solidFill>
            <a:srgbClr val="CCD1B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4853" y="5174461"/>
            <a:ext cx="3810777" cy="363299"/>
          </a:xfrm>
          <a:prstGeom prst="rect">
            <a:avLst/>
          </a:prstGeom>
        </p:spPr>
      </p:pic>
      <p:pic>
        <p:nvPicPr>
          <p:cNvPr id="11" name="Picture 10" descr="bullet.png"/>
          <p:cNvPicPr>
            <a:picLocks noChangeAspect="1"/>
          </p:cNvPicPr>
          <p:nvPr userDrawn="1"/>
        </p:nvPicPr>
        <p:blipFill>
          <a:blip r:embed="rId4" cstate="print"/>
          <a:stretch>
            <a:fillRect/>
          </a:stretch>
        </p:blipFill>
        <p:spPr>
          <a:xfrm>
            <a:off x="4674853" y="5962995"/>
            <a:ext cx="154820" cy="154820"/>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919472" y="5958786"/>
            <a:ext cx="3633486" cy="162295"/>
          </a:xfrm>
          <a:prstGeom prst="rect">
            <a:avLst/>
          </a:prstGeom>
        </p:spPr>
      </p:pic>
    </p:spTree>
    <p:extLst>
      <p:ext uri="{BB962C8B-B14F-4D97-AF65-F5344CB8AC3E}">
        <p14:creationId xmlns:p14="http://schemas.microsoft.com/office/powerpoint/2010/main" val="3603182328"/>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6" name="Picture 2" descr="C:\Users\JMG0401\Documents\Photos\PowerPointSlideTemplateDesign_1_CoverSlide_2.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84" y="0"/>
            <a:ext cx="9144000" cy="68542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5" y="566"/>
            <a:ext cx="9143245" cy="6857434"/>
          </a:xfrm>
          <a:prstGeom prst="rect">
            <a:avLst/>
          </a:prstGeom>
        </p:spPr>
      </p:pic>
      <p:pic>
        <p:nvPicPr>
          <p:cNvPr id="18" name="Picture 1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ackgroundRemoval t="46671" b="83354" l="0" r="100000">
                        <a14:foregroundMark x1="25061" y1="49274" x2="35956" y2="51029"/>
                        <a14:foregroundMark x1="36743" y1="51634" x2="44189" y2="54177"/>
                        <a14:foregroundMark x1="50182" y1="56235" x2="70278" y2="55993"/>
                        <a14:foregroundMark x1="46126" y1="70036" x2="67010" y2="66102"/>
                        <a14:foregroundMark x1="73063" y1="56719" x2="84867" y2="57990"/>
                        <a14:foregroundMark x1="85472" y1="58354" x2="94734" y2="59867"/>
                        <a14:foregroundMark x1="96792" y1="59383" x2="99939" y2="58111"/>
                      </a14:backgroundRemoval>
                    </a14:imgEffect>
                  </a14:imgLayer>
                </a14:imgProps>
              </a:ext>
              <a:ext uri="{28A0092B-C50C-407E-A947-70E740481C1C}">
                <a14:useLocalDpi xmlns:a14="http://schemas.microsoft.com/office/drawing/2010/main" val="0"/>
              </a:ext>
            </a:extLst>
          </a:blip>
          <a:srcRect t="47784" r="69866" b="19984"/>
          <a:stretch/>
        </p:blipFill>
        <p:spPr>
          <a:xfrm>
            <a:off x="0" y="1152507"/>
            <a:ext cx="1256306" cy="1343771"/>
          </a:xfrm>
          <a:prstGeom prst="rect">
            <a:avLst/>
          </a:prstGeom>
        </p:spPr>
      </p:pic>
      <p:pic>
        <p:nvPicPr>
          <p:cNvPr id="19" name="Picture 18"/>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ackgroundRemoval t="46671" b="83354" l="0" r="100000">
                        <a14:foregroundMark x1="25061" y1="49274" x2="35956" y2="51029"/>
                        <a14:foregroundMark x1="36743" y1="51634" x2="44189" y2="54177"/>
                        <a14:foregroundMark x1="50182" y1="56235" x2="70278" y2="55993"/>
                        <a14:foregroundMark x1="46126" y1="70036" x2="67010" y2="66102"/>
                        <a14:foregroundMark x1="73063" y1="56719" x2="84867" y2="57990"/>
                        <a14:foregroundMark x1="85472" y1="58354" x2="94734" y2="59867"/>
                        <a14:foregroundMark x1="96792" y1="59383" x2="99939" y2="58111"/>
                      </a14:backgroundRemoval>
                    </a14:imgEffect>
                  </a14:imgLayer>
                </a14:imgProps>
              </a:ext>
              <a:ext uri="{28A0092B-C50C-407E-A947-70E740481C1C}">
                <a14:useLocalDpi xmlns:a14="http://schemas.microsoft.com/office/drawing/2010/main" val="0"/>
              </a:ext>
            </a:extLst>
          </a:blip>
          <a:srcRect l="66943" t="47784" b="19984"/>
          <a:stretch/>
        </p:blipFill>
        <p:spPr>
          <a:xfrm>
            <a:off x="7879976" y="990975"/>
            <a:ext cx="1264025" cy="1645920"/>
          </a:xfrm>
          <a:prstGeom prst="rect">
            <a:avLst/>
          </a:prstGeom>
        </p:spPr>
      </p:pic>
      <p:sp>
        <p:nvSpPr>
          <p:cNvPr id="20" name="Rectangle 19"/>
          <p:cNvSpPr/>
          <p:nvPr userDrawn="1"/>
        </p:nvSpPr>
        <p:spPr>
          <a:xfrm>
            <a:off x="1256308" y="1173414"/>
            <a:ext cx="6631386" cy="1280420"/>
          </a:xfrm>
          <a:prstGeom prst="rect">
            <a:avLst/>
          </a:prstGeom>
          <a:solidFill>
            <a:schemeClr val="accent3">
              <a:lumMod val="60000"/>
              <a:lumOff val="40000"/>
              <a:alpha val="14000"/>
            </a:schemeClr>
          </a:solidFill>
          <a:ln w="12700">
            <a:no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1" name="Title 7"/>
          <p:cNvSpPr>
            <a:spLocks noGrp="1"/>
          </p:cNvSpPr>
          <p:nvPr>
            <p:ph type="title"/>
          </p:nvPr>
        </p:nvSpPr>
        <p:spPr>
          <a:xfrm>
            <a:off x="1320421" y="1245037"/>
            <a:ext cx="6501925" cy="1143000"/>
          </a:xfrm>
        </p:spPr>
        <p:txBody>
          <a:bodyPr/>
          <a:lstStyle>
            <a:lvl1pPr algn="l">
              <a:defRPr lang="en-US" sz="3200" b="0" kern="1200" dirty="0">
                <a:solidFill>
                  <a:schemeClr val="tx1">
                    <a:lumMod val="65000"/>
                    <a:lumOff val="35000"/>
                  </a:schemeClr>
                </a:solidFill>
                <a:latin typeface="Arial" pitchFamily="34" charset="0"/>
                <a:ea typeface="+mj-ea"/>
                <a:cs typeface="Arial" pitchFamily="34" charset="0"/>
              </a:defRPr>
            </a:lvl1pPr>
          </a:lstStyle>
          <a:p>
            <a:endParaRPr lang="en-US" dirty="0"/>
          </a:p>
        </p:txBody>
      </p:sp>
      <p:sp>
        <p:nvSpPr>
          <p:cNvPr id="22" name="Slide Number Placeholder 5"/>
          <p:cNvSpPr txBox="1">
            <a:spLocks/>
          </p:cNvSpPr>
          <p:nvPr userDrawn="1"/>
        </p:nvSpPr>
        <p:spPr>
          <a:xfrm>
            <a:off x="8643070" y="6480849"/>
            <a:ext cx="429371" cy="279444"/>
          </a:xfrm>
          <a:prstGeom prst="rect">
            <a:avLst/>
          </a:prstGeom>
        </p:spPr>
        <p:txBody>
          <a:bodyPr/>
          <a:lstStyle>
            <a:defPPr>
              <a:defRPr lang="en-US"/>
            </a:defPPr>
            <a:lvl1pPr algn="l" rtl="0" fontAlgn="base">
              <a:spcBef>
                <a:spcPct val="0"/>
              </a:spcBef>
              <a:spcAft>
                <a:spcPct val="0"/>
              </a:spcAft>
              <a:defRPr sz="11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lgn="ctr"/>
            <a:fld id="{38DA0552-2A9E-422C-AE75-E73E6BFC0CCE}" type="slidenum">
              <a:rPr lang="en-US" sz="1000" smtClean="0">
                <a:solidFill>
                  <a:schemeClr val="bg1">
                    <a:lumMod val="50000"/>
                  </a:schemeClr>
                </a:solidFill>
              </a:rPr>
              <a:pPr algn="ctr"/>
              <a:t>‹#›</a:t>
            </a:fld>
            <a:endParaRPr lang="en-US" sz="1000" dirty="0">
              <a:solidFill>
                <a:schemeClr val="bg1">
                  <a:lumMod val="50000"/>
                </a:schemeClr>
              </a:solidFill>
            </a:endParaRPr>
          </a:p>
        </p:txBody>
      </p:sp>
      <p:grpSp>
        <p:nvGrpSpPr>
          <p:cNvPr id="25" name="Group 24"/>
          <p:cNvGrpSpPr/>
          <p:nvPr userDrawn="1"/>
        </p:nvGrpSpPr>
        <p:grpSpPr>
          <a:xfrm>
            <a:off x="5096786" y="5136542"/>
            <a:ext cx="2767209" cy="427230"/>
            <a:chOff x="166976" y="6440556"/>
            <a:chExt cx="1685679" cy="260252"/>
          </a:xfrm>
        </p:grpSpPr>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976" y="6625514"/>
              <a:ext cx="1685679" cy="75294"/>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163" y="6440556"/>
              <a:ext cx="1678491" cy="160283"/>
            </a:xfrm>
            <a:prstGeom prst="rect">
              <a:avLst/>
            </a:prstGeom>
          </p:spPr>
        </p:pic>
      </p:grpSp>
      <p:pic>
        <p:nvPicPr>
          <p:cNvPr id="33" name="Picture 2">
            <a:hlinkClick r:id="rId10" action="ppaction://hlinksldjump"/>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8668822" y="6380834"/>
            <a:ext cx="375286" cy="149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6"/>
            <a:ext cx="9143245" cy="6857434"/>
          </a:xfrm>
          <a:prstGeom prst="rect">
            <a:avLst/>
          </a:prstGeom>
        </p:spPr>
      </p:pic>
    </p:spTree>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027CF8DE-F523-4FBE-B848-67E8E1716732}" type="datetimeFigureOut">
              <a:rPr lang="en-US" smtClean="0"/>
              <a:t>3/11/2015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0743ABB5-6682-4216-B0EB-9E463A1F0F7E}" type="slidenum">
              <a:rPr lang="en-US" smtClean="0"/>
              <a:t>‹#›</a:t>
            </a:fld>
            <a:endParaRPr lang="en-US"/>
          </a:p>
        </p:txBody>
      </p:sp>
    </p:spTree>
    <p:extLst>
      <p:ext uri="{BB962C8B-B14F-4D97-AF65-F5344CB8AC3E}">
        <p14:creationId xmlns:p14="http://schemas.microsoft.com/office/powerpoint/2010/main" val="1679231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55" y="566"/>
            <a:ext cx="9143245" cy="6857434"/>
          </a:xfrm>
          <a:prstGeom prst="rect">
            <a:avLst/>
          </a:prstGeom>
        </p:spPr>
      </p:pic>
      <p:sp>
        <p:nvSpPr>
          <p:cNvPr id="29" name="Slide Number Placeholder 5"/>
          <p:cNvSpPr txBox="1">
            <a:spLocks/>
          </p:cNvSpPr>
          <p:nvPr userDrawn="1"/>
        </p:nvSpPr>
        <p:spPr>
          <a:xfrm>
            <a:off x="8675915" y="6532473"/>
            <a:ext cx="468085" cy="308069"/>
          </a:xfrm>
          <a:prstGeom prst="rect">
            <a:avLst/>
          </a:prstGeom>
        </p:spPr>
        <p:txBody>
          <a:bodyPr/>
          <a:lstStyle>
            <a:defPPr>
              <a:defRPr lang="en-US"/>
            </a:defPPr>
            <a:lvl1pPr algn="l" rtl="0" fontAlgn="base">
              <a:spcBef>
                <a:spcPct val="0"/>
              </a:spcBef>
              <a:spcAft>
                <a:spcPct val="0"/>
              </a:spcAft>
              <a:defRPr sz="1050" b="0" kern="1200">
                <a:solidFill>
                  <a:srgbClr val="989898"/>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fld id="{38DA0552-2A9E-422C-AE75-E73E6BFC0CCE}" type="slidenum">
              <a:rPr lang="en-US" smtClean="0"/>
              <a:pPr/>
              <a:t>‹#›</a:t>
            </a:fld>
            <a:endParaRPr lang="en-US" dirty="0"/>
          </a:p>
        </p:txBody>
      </p:sp>
      <p:sp>
        <p:nvSpPr>
          <p:cNvPr id="30" name="Footer Placeholder 4"/>
          <p:cNvSpPr txBox="1">
            <a:spLocks/>
          </p:cNvSpPr>
          <p:nvPr userDrawn="1"/>
        </p:nvSpPr>
        <p:spPr>
          <a:xfrm>
            <a:off x="5146040" y="6574705"/>
            <a:ext cx="3530600" cy="283295"/>
          </a:xfrm>
          <a:prstGeom prst="rect">
            <a:avLst/>
          </a:prstGeom>
        </p:spPr>
        <p:txBody>
          <a:bodyPr/>
          <a:lstStyle>
            <a:defPPr>
              <a:defRPr lang="en-US"/>
            </a:defPPr>
            <a:lvl1pPr algn="r" rtl="0" fontAlgn="base">
              <a:spcBef>
                <a:spcPct val="0"/>
              </a:spcBef>
              <a:spcAft>
                <a:spcPct val="0"/>
              </a:spcAft>
              <a:defRPr sz="700" kern="1200">
                <a:solidFill>
                  <a:srgbClr val="989898"/>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r>
              <a:rPr lang="en-US" dirty="0" smtClean="0"/>
              <a:t>Proprietary and confidential to Daugherty Business Solutions.</a:t>
            </a:r>
            <a:endParaRPr lang="en-US" dirty="0"/>
          </a:p>
        </p:txBody>
      </p:sp>
      <p:sp>
        <p:nvSpPr>
          <p:cNvPr id="25603" name="Text Placeholder 2"/>
          <p:cNvSpPr>
            <a:spLocks noGrp="1"/>
          </p:cNvSpPr>
          <p:nvPr>
            <p:ph type="body" idx="1"/>
          </p:nvPr>
        </p:nvSpPr>
        <p:spPr bwMode="auto">
          <a:xfrm>
            <a:off x="481552" y="976643"/>
            <a:ext cx="8437612" cy="5329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602" name="Title Placeholder 1"/>
          <p:cNvSpPr>
            <a:spLocks noGrp="1"/>
          </p:cNvSpPr>
          <p:nvPr>
            <p:ph type="title"/>
          </p:nvPr>
        </p:nvSpPr>
        <p:spPr bwMode="auto">
          <a:xfrm>
            <a:off x="486590" y="103113"/>
            <a:ext cx="8399959"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pic>
        <p:nvPicPr>
          <p:cNvPr id="21" name="Picture 2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50571" y="6603899"/>
            <a:ext cx="3076684" cy="137425"/>
          </a:xfrm>
          <a:prstGeom prst="rect">
            <a:avLst/>
          </a:prstGeom>
        </p:spPr>
      </p:pic>
      <p:sp>
        <p:nvSpPr>
          <p:cNvPr id="23" name="Rectangle 22"/>
          <p:cNvSpPr/>
          <p:nvPr userDrawn="1"/>
        </p:nvSpPr>
        <p:spPr>
          <a:xfrm>
            <a:off x="-7315" y="0"/>
            <a:ext cx="266700" cy="1054100"/>
          </a:xfrm>
          <a:prstGeom prst="rect">
            <a:avLst/>
          </a:prstGeom>
          <a:solidFill>
            <a:srgbClr val="CCD1B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sp>
        <p:nvSpPr>
          <p:cNvPr id="24" name="Rectangle 23"/>
          <p:cNvSpPr/>
          <p:nvPr userDrawn="1"/>
        </p:nvSpPr>
        <p:spPr>
          <a:xfrm>
            <a:off x="-7315" y="1183030"/>
            <a:ext cx="266700" cy="5689600"/>
          </a:xfrm>
          <a:prstGeom prst="rect">
            <a:avLst/>
          </a:prstGeom>
          <a:solidFill>
            <a:srgbClr val="95997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en-US" sz="1800" dirty="0"/>
          </a:p>
        </p:txBody>
      </p:sp>
      <p:pic>
        <p:nvPicPr>
          <p:cNvPr id="25" name="Picture 24"/>
          <p:cNvPicPr>
            <a:picLocks noChangeAspect="1"/>
          </p:cNvPicPr>
          <p:nvPr userDrawn="1"/>
        </p:nvPicPr>
        <p:blipFill rotWithShape="1">
          <a:blip r:embed="rId11" cstate="print">
            <a:extLst>
              <a:ext uri="{28A0092B-C50C-407E-A947-70E740481C1C}">
                <a14:useLocalDpi xmlns:a14="http://schemas.microsoft.com/office/drawing/2010/main" val="0"/>
              </a:ext>
            </a:extLst>
          </a:blip>
          <a:srcRect r="49060" b="-11530"/>
          <a:stretch/>
        </p:blipFill>
        <p:spPr>
          <a:xfrm>
            <a:off x="487201" y="6333548"/>
            <a:ext cx="1268447" cy="264762"/>
          </a:xfrm>
          <a:prstGeom prst="rect">
            <a:avLst/>
          </a:prstGeom>
        </p:spPr>
      </p:pic>
      <p:pic>
        <p:nvPicPr>
          <p:cNvPr id="26" name="Picture 25"/>
          <p:cNvPicPr>
            <a:picLocks noChangeAspect="1"/>
          </p:cNvPicPr>
          <p:nvPr userDrawn="1"/>
        </p:nvPicPr>
        <p:blipFill rotWithShape="1">
          <a:blip r:embed="rId11" cstate="print">
            <a:extLst>
              <a:ext uri="{28A0092B-C50C-407E-A947-70E740481C1C}">
                <a14:useLocalDpi xmlns:a14="http://schemas.microsoft.com/office/drawing/2010/main" val="0"/>
              </a:ext>
            </a:extLst>
          </a:blip>
          <a:srcRect l="50695" b="9527"/>
          <a:stretch/>
        </p:blipFill>
        <p:spPr>
          <a:xfrm>
            <a:off x="453543" y="6529839"/>
            <a:ext cx="1227733" cy="214776"/>
          </a:xfrm>
          <a:prstGeom prst="rect">
            <a:avLst/>
          </a:prstGeom>
        </p:spPr>
      </p:pic>
    </p:spTree>
  </p:cSld>
  <p:clrMap bg1="lt1" tx1="dk1" bg2="lt2" tx2="dk2" accent1="accent1" accent2="accent2" accent3="accent3" accent4="accent4" accent5="accent5" accent6="accent6" hlink="hlink" folHlink="folHlink"/>
  <p:sldLayoutIdLst>
    <p:sldLayoutId id="2147484610" r:id="rId1"/>
    <p:sldLayoutId id="2147484546" r:id="rId2"/>
    <p:sldLayoutId id="2147484616" r:id="rId3"/>
    <p:sldLayoutId id="2147484548" r:id="rId4"/>
    <p:sldLayoutId id="2147484611" r:id="rId5"/>
    <p:sldLayoutId id="2147484545" r:id="rId6"/>
    <p:sldLayoutId id="2147484617" r:id="rId7"/>
  </p:sldLayoutIdLst>
  <p:timing>
    <p:tnLst>
      <p:par>
        <p:cTn id="1" dur="indefinite" restart="never" nodeType="tmRoot"/>
      </p:par>
    </p:tnLst>
  </p:timing>
  <p:hf hdr="0" dt="0"/>
  <p:txStyles>
    <p:titleStyle>
      <a:lvl1pPr algn="l" rtl="0" eaLnBrk="0" fontAlgn="base" hangingPunct="0">
        <a:spcBef>
          <a:spcPct val="0"/>
        </a:spcBef>
        <a:spcAft>
          <a:spcPct val="0"/>
        </a:spcAft>
        <a:defRPr lang="en-US" sz="2800" b="1" kern="1200" dirty="0" smtClean="0">
          <a:solidFill>
            <a:schemeClr val="tx1">
              <a:lumMod val="75000"/>
              <a:lumOff val="25000"/>
            </a:schemeClr>
          </a:solidFill>
          <a:latin typeface="+mn-lt"/>
          <a:ea typeface="+mj-ea"/>
          <a:cs typeface="+mj-cs"/>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p:titleStyle>
    <p:bodyStyle>
      <a:lvl1pPr marL="173038" indent="-173038"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1pPr>
      <a:lvl2pPr marL="517525" indent="-233363" algn="l" rtl="0" eaLnBrk="0" fontAlgn="base" hangingPunct="0">
        <a:spcBef>
          <a:spcPct val="20000"/>
        </a:spcBef>
        <a:spcAft>
          <a:spcPct val="0"/>
        </a:spcAft>
        <a:buFont typeface="Arial" charset="0"/>
        <a:buChar char="–"/>
        <a:defRPr sz="1600" kern="1200">
          <a:solidFill>
            <a:schemeClr val="tx1"/>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chemeClr val="tx1"/>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jpeg"/><Relationship Id="rId2" Type="http://schemas.openxmlformats.org/officeDocument/2006/relationships/image" Target="../media/image23.jpg"/><Relationship Id="rId1" Type="http://schemas.openxmlformats.org/officeDocument/2006/relationships/slideLayout" Target="../slideLayouts/slideLayout6.xml"/><Relationship Id="rId6" Type="http://schemas.openxmlformats.org/officeDocument/2006/relationships/image" Target="../media/image27.jpg"/><Relationship Id="rId11" Type="http://schemas.openxmlformats.org/officeDocument/2006/relationships/image" Target="../media/image31.jpeg"/><Relationship Id="rId5" Type="http://schemas.openxmlformats.org/officeDocument/2006/relationships/image" Target="../media/image26.jpg"/><Relationship Id="rId10" Type="http://schemas.openxmlformats.org/officeDocument/2006/relationships/image" Target="../media/image12.jpg"/><Relationship Id="rId4" Type="http://schemas.openxmlformats.org/officeDocument/2006/relationships/image" Target="../media/image25.png"/><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2.gif"/><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gif"/><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mailto:kyle.williams@Daugherty.com" TargetMode="External"/><Relationship Id="rId2" Type="http://schemas.openxmlformats.org/officeDocument/2006/relationships/hyperlink" Target="http://www.daugherty.com/" TargetMode="Externa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hyperlink" Target="mailto:Ronald.Stacey@Daugherty.com" TargetMode="External"/><Relationship Id="rId4" Type="http://schemas.openxmlformats.org/officeDocument/2006/relationships/hyperlink" Target="mailto:Monika.Mueller@Daugherty.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hyperlink" Target="http://www.jeremyfilliben.com/2009/08/corporate-versus-consulting-jobs.html" TargetMode="External"/><Relationship Id="rId3" Type="http://schemas.openxmlformats.org/officeDocument/2006/relationships/hyperlink" Target="http://www.strengthdeployment.com/sdi/about-sdi-an-overview/" TargetMode="External"/><Relationship Id="rId7" Type="http://schemas.openxmlformats.org/officeDocument/2006/relationships/hyperlink" Target="http://www.strategyexpert.com/articles/leaveconsulting" TargetMode="External"/><Relationship Id="rId12" Type="http://schemas.openxmlformats.org/officeDocument/2006/relationships/image" Target="../media/image12.jpg"/><Relationship Id="rId2" Type="http://schemas.openxmlformats.org/officeDocument/2006/relationships/hyperlink" Target="http://www.myersbriggs.org/my-mbti-personality-type/mbti-basics/" TargetMode="External"/><Relationship Id="rId1" Type="http://schemas.openxmlformats.org/officeDocument/2006/relationships/slideLayout" Target="../slideLayouts/slideLayout6.xml"/><Relationship Id="rId6" Type="http://schemas.openxmlformats.org/officeDocument/2006/relationships/hyperlink" Target="http://www.forbes.com/sites/dailymuse/2012/11/02/is-consulting-right-for-you/" TargetMode="External"/><Relationship Id="rId11" Type="http://schemas.openxmlformats.org/officeDocument/2006/relationships/hyperlink" Target="http://www.patca.org/" TargetMode="External"/><Relationship Id="rId5" Type="http://schemas.openxmlformats.org/officeDocument/2006/relationships/hyperlink" Target="http://www.daugherty.com/" TargetMode="External"/><Relationship Id="rId10" Type="http://schemas.openxmlformats.org/officeDocument/2006/relationships/hyperlink" Target="http://www.quicksprout.com/2013/07/11/why-consulting-is-a-career-everyone-needs-to-experience/" TargetMode="External"/><Relationship Id="rId4" Type="http://schemas.openxmlformats.org/officeDocument/2006/relationships/hyperlink" Target="http://www.leeellis.us/leadership-behavior-dna-assessment" TargetMode="External"/><Relationship Id="rId9" Type="http://schemas.openxmlformats.org/officeDocument/2006/relationships/hyperlink" Target="http://cranfieldexperience.blogspot.com/2007/10/consulting-vs-industry-is-it-valid.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4676776" cy="6858000"/>
          </a:xfrm>
          <a:prstGeom prst="rect">
            <a:avLst/>
          </a:prstGeom>
          <a:solidFill>
            <a:schemeClr val="tx1">
              <a:lumMod val="95000"/>
              <a:lumOff val="5000"/>
            </a:schemeClr>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6" name="Title 1"/>
          <p:cNvSpPr txBox="1">
            <a:spLocks/>
          </p:cNvSpPr>
          <p:nvPr/>
        </p:nvSpPr>
        <p:spPr bwMode="auto">
          <a:xfrm>
            <a:off x="362273" y="921767"/>
            <a:ext cx="3677689"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2300" b="1" dirty="0" smtClean="0">
                <a:solidFill>
                  <a:schemeClr val="bg1">
                    <a:lumMod val="85000"/>
                  </a:schemeClr>
                </a:solidFill>
              </a:rPr>
              <a:t>March 10 - 12, 2015</a:t>
            </a:r>
            <a:endParaRPr lang="en-US" sz="2300" b="1" dirty="0">
              <a:solidFill>
                <a:schemeClr val="bg1">
                  <a:lumMod val="85000"/>
                </a:schemeClr>
              </a:solidFill>
            </a:endParaRPr>
          </a:p>
        </p:txBody>
      </p:sp>
      <p:sp>
        <p:nvSpPr>
          <p:cNvPr id="7" name="Title 1"/>
          <p:cNvSpPr txBox="1">
            <a:spLocks/>
          </p:cNvSpPr>
          <p:nvPr/>
        </p:nvSpPr>
        <p:spPr bwMode="auto">
          <a:xfrm>
            <a:off x="4676775" y="2331577"/>
            <a:ext cx="4467225" cy="116001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4000" b="1" dirty="0" smtClean="0">
                <a:solidFill>
                  <a:schemeClr val="bg1">
                    <a:lumMod val="50000"/>
                  </a:schemeClr>
                </a:solidFill>
              </a:rPr>
              <a:t>Consulting vs. Industry</a:t>
            </a:r>
          </a:p>
        </p:txBody>
      </p:sp>
      <p:sp>
        <p:nvSpPr>
          <p:cNvPr id="8" name="Title 1"/>
          <p:cNvSpPr txBox="1">
            <a:spLocks/>
          </p:cNvSpPr>
          <p:nvPr/>
        </p:nvSpPr>
        <p:spPr bwMode="auto">
          <a:xfrm>
            <a:off x="4667253" y="4865074"/>
            <a:ext cx="4476748" cy="1524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700" b="1" dirty="0" smtClean="0">
                <a:solidFill>
                  <a:schemeClr val="accent6">
                    <a:lumMod val="75000"/>
                  </a:schemeClr>
                </a:solidFill>
              </a:rPr>
              <a:t>Presented by</a:t>
            </a:r>
          </a:p>
          <a:p>
            <a:r>
              <a:rPr lang="en-US" sz="1700" b="1" dirty="0">
                <a:solidFill>
                  <a:schemeClr val="accent6">
                    <a:lumMod val="75000"/>
                  </a:schemeClr>
                </a:solidFill>
              </a:rPr>
              <a:t>	</a:t>
            </a:r>
            <a:r>
              <a:rPr lang="en-US" sz="1700" dirty="0" smtClean="0">
                <a:solidFill>
                  <a:schemeClr val="accent6">
                    <a:lumMod val="75000"/>
                  </a:schemeClr>
                </a:solidFill>
              </a:rPr>
              <a:t>Monika Mueller</a:t>
            </a:r>
          </a:p>
          <a:p>
            <a:pPr>
              <a:spcAft>
                <a:spcPts val="1000"/>
              </a:spcAft>
            </a:pPr>
            <a:r>
              <a:rPr lang="en-US" sz="1500" dirty="0">
                <a:solidFill>
                  <a:schemeClr val="accent6">
                    <a:lumMod val="75000"/>
                  </a:schemeClr>
                </a:solidFill>
              </a:rPr>
              <a:t>	</a:t>
            </a:r>
            <a:r>
              <a:rPr lang="en-US" sz="1400" dirty="0" smtClean="0">
                <a:solidFill>
                  <a:schemeClr val="bg1">
                    <a:lumMod val="50000"/>
                  </a:schemeClr>
                </a:solidFill>
              </a:rPr>
              <a:t>Managing Director, Atlanta Office</a:t>
            </a:r>
          </a:p>
          <a:p>
            <a:r>
              <a:rPr lang="en-US" sz="1700" dirty="0" smtClean="0">
                <a:solidFill>
                  <a:schemeClr val="accent6">
                    <a:lumMod val="75000"/>
                  </a:schemeClr>
                </a:solidFill>
              </a:rPr>
              <a:t>	Ron Stacey</a:t>
            </a:r>
          </a:p>
          <a:p>
            <a:r>
              <a:rPr lang="en-US" sz="1400" dirty="0" smtClean="0">
                <a:solidFill>
                  <a:schemeClr val="bg1">
                    <a:lumMod val="50000"/>
                  </a:schemeClr>
                </a:solidFill>
              </a:rPr>
              <a:t>	Program Manager, </a:t>
            </a:r>
            <a:r>
              <a:rPr lang="en-US" sz="1400" dirty="0">
                <a:solidFill>
                  <a:schemeClr val="bg1">
                    <a:lumMod val="50000"/>
                  </a:schemeClr>
                </a:solidFill>
              </a:rPr>
              <a:t>Atlanta Office</a:t>
            </a:r>
            <a:endParaRPr lang="en-US" sz="1400" dirty="0">
              <a:solidFill>
                <a:schemeClr val="accent6">
                  <a:lumMod val="75000"/>
                </a:schemeClr>
              </a:solidFill>
            </a:endParaRPr>
          </a:p>
        </p:txBody>
      </p:sp>
      <p:sp>
        <p:nvSpPr>
          <p:cNvPr id="10" name="Title 1"/>
          <p:cNvSpPr txBox="1">
            <a:spLocks/>
          </p:cNvSpPr>
          <p:nvPr/>
        </p:nvSpPr>
        <p:spPr bwMode="auto">
          <a:xfrm>
            <a:off x="4667251" y="3427135"/>
            <a:ext cx="4476750" cy="87185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2200" dirty="0" smtClean="0">
                <a:solidFill>
                  <a:schemeClr val="bg1">
                    <a:lumMod val="50000"/>
                  </a:schemeClr>
                </a:solidFill>
              </a:rPr>
              <a:t>Charting a Professional </a:t>
            </a:r>
            <a:r>
              <a:rPr lang="en-US" sz="2200" dirty="0">
                <a:solidFill>
                  <a:schemeClr val="bg1">
                    <a:lumMod val="50000"/>
                  </a:schemeClr>
                </a:solidFill>
              </a:rPr>
              <a:t>Technical </a:t>
            </a:r>
            <a:r>
              <a:rPr lang="en-US" sz="2200" dirty="0" smtClean="0">
                <a:solidFill>
                  <a:schemeClr val="bg1">
                    <a:lumMod val="50000"/>
                  </a:schemeClr>
                </a:solidFill>
              </a:rPr>
              <a:t>Career Path</a:t>
            </a:r>
            <a:endParaRPr lang="en-US" sz="2200" dirty="0">
              <a:solidFill>
                <a:schemeClr val="bg1">
                  <a:lumMod val="50000"/>
                </a:schemeClr>
              </a:solidFill>
            </a:endParaRPr>
          </a:p>
        </p:txBody>
      </p:sp>
      <p:pic>
        <p:nvPicPr>
          <p:cNvPr id="11" name="Picture 10" descr="cid:image001.jpg@01CFC794.84E60CB0"/>
          <p:cNvPicPr/>
          <p:nvPr/>
        </p:nvPicPr>
        <p:blipFill>
          <a:blip r:embed="rId2">
            <a:extLst>
              <a:ext uri="{28A0092B-C50C-407E-A947-70E740481C1C}">
                <a14:useLocalDpi xmlns:a14="http://schemas.microsoft.com/office/drawing/2010/main" val="0"/>
              </a:ext>
            </a:extLst>
          </a:blip>
          <a:srcRect/>
          <a:stretch>
            <a:fillRect/>
          </a:stretch>
        </p:blipFill>
        <p:spPr bwMode="auto">
          <a:xfrm>
            <a:off x="5666379" y="6389916"/>
            <a:ext cx="2453001" cy="352427"/>
          </a:xfrm>
          <a:prstGeom prst="rect">
            <a:avLst/>
          </a:prstGeom>
          <a:noFill/>
          <a:ln>
            <a:noFill/>
          </a:ln>
        </p:spPr>
      </p:pic>
      <p:sp>
        <p:nvSpPr>
          <p:cNvPr id="12" name="Title 1"/>
          <p:cNvSpPr txBox="1">
            <a:spLocks/>
          </p:cNvSpPr>
          <p:nvPr/>
        </p:nvSpPr>
        <p:spPr bwMode="auto">
          <a:xfrm>
            <a:off x="362272" y="1281001"/>
            <a:ext cx="3817843"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2300" dirty="0" smtClean="0">
                <a:solidFill>
                  <a:schemeClr val="bg1"/>
                </a:solidFill>
                <a:latin typeface="Arial Narrow" panose="020B0606020202030204" pitchFamily="34" charset="0"/>
              </a:rPr>
              <a:t>Cobb Galleria Centre</a:t>
            </a:r>
            <a:endParaRPr lang="en-US" sz="2300" dirty="0">
              <a:solidFill>
                <a:schemeClr val="bg1"/>
              </a:solidFill>
              <a:latin typeface="Arial Narrow" panose="020B060602020203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00" y="609373"/>
            <a:ext cx="3665536" cy="345050"/>
          </a:xfrm>
          <a:prstGeom prst="rect">
            <a:avLst/>
          </a:prstGeom>
        </p:spPr>
      </p:pic>
    </p:spTree>
    <p:extLst>
      <p:ext uri="{BB962C8B-B14F-4D97-AF65-F5344CB8AC3E}">
        <p14:creationId xmlns:p14="http://schemas.microsoft.com/office/powerpoint/2010/main" val="1037998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68" y="-12901"/>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57344"/>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when vs. what</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14" name="Title 1"/>
          <p:cNvSpPr txBox="1">
            <a:spLocks/>
          </p:cNvSpPr>
          <p:nvPr/>
        </p:nvSpPr>
        <p:spPr bwMode="auto">
          <a:xfrm>
            <a:off x="4718982" y="482269"/>
            <a:ext cx="1615143" cy="42888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400" dirty="0" smtClean="0">
                <a:solidFill>
                  <a:schemeClr val="accent4">
                    <a:lumMod val="40000"/>
                    <a:lumOff val="60000"/>
                  </a:schemeClr>
                </a:solidFill>
              </a:rPr>
              <a:t>consulting</a:t>
            </a:r>
            <a:endParaRPr lang="en-US" sz="2400" dirty="0">
              <a:solidFill>
                <a:schemeClr val="accent4">
                  <a:lumMod val="40000"/>
                  <a:lumOff val="60000"/>
                </a:schemeClr>
              </a:solidFill>
            </a:endParaRPr>
          </a:p>
        </p:txBody>
      </p:sp>
      <p:sp>
        <p:nvSpPr>
          <p:cNvPr id="19" name="Content Placeholder 2"/>
          <p:cNvSpPr>
            <a:spLocks noGrp="1"/>
          </p:cNvSpPr>
          <p:nvPr/>
        </p:nvSpPr>
        <p:spPr bwMode="auto">
          <a:xfrm>
            <a:off x="1255798" y="4591413"/>
            <a:ext cx="3191934" cy="14592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FFC000"/>
                </a:solidFill>
              </a:rPr>
              <a:t>Work-life balance</a:t>
            </a:r>
          </a:p>
          <a:p>
            <a:pPr marL="0" indent="0">
              <a:buNone/>
            </a:pPr>
            <a:r>
              <a:rPr lang="en-US" sz="1600" dirty="0" smtClean="0">
                <a:solidFill>
                  <a:srgbClr val="FFC000"/>
                </a:solidFill>
              </a:rPr>
              <a:t>Social connections</a:t>
            </a:r>
          </a:p>
          <a:p>
            <a:pPr marL="0" indent="0">
              <a:buNone/>
            </a:pPr>
            <a:r>
              <a:rPr lang="en-US" sz="1600" dirty="0" smtClean="0">
                <a:solidFill>
                  <a:srgbClr val="FFC000"/>
                </a:solidFill>
              </a:rPr>
              <a:t>Constant change, stretch demands</a:t>
            </a:r>
          </a:p>
          <a:p>
            <a:pPr marL="0" indent="0">
              <a:buNone/>
            </a:pPr>
            <a:r>
              <a:rPr lang="en-US" sz="1600" dirty="0" smtClean="0">
                <a:solidFill>
                  <a:srgbClr val="FFC000"/>
                </a:solidFill>
              </a:rPr>
              <a:t>Pace, pressure</a:t>
            </a:r>
            <a:endParaRPr lang="en-US" sz="1600" dirty="0">
              <a:solidFill>
                <a:srgbClr val="FFC000"/>
              </a:solidFill>
            </a:endParaRPr>
          </a:p>
          <a:p>
            <a:endParaRPr lang="en-US" sz="1600" dirty="0">
              <a:solidFill>
                <a:srgbClr val="FFC000"/>
              </a:solidFill>
            </a:endParaRPr>
          </a:p>
        </p:txBody>
      </p:sp>
      <p:sp>
        <p:nvSpPr>
          <p:cNvPr id="28" name="Title 1"/>
          <p:cNvSpPr txBox="1">
            <a:spLocks/>
          </p:cNvSpPr>
          <p:nvPr/>
        </p:nvSpPr>
        <p:spPr bwMode="auto">
          <a:xfrm>
            <a:off x="628413" y="993455"/>
            <a:ext cx="1236104" cy="4579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4000" dirty="0" smtClean="0">
                <a:ln>
                  <a:solidFill>
                    <a:schemeClr val="bg1">
                      <a:lumMod val="85000"/>
                    </a:schemeClr>
                  </a:solidFill>
                </a:ln>
                <a:solidFill>
                  <a:srgbClr val="92D050"/>
                </a:solidFill>
              </a:rPr>
              <a:t>pros</a:t>
            </a:r>
            <a:endParaRPr lang="en-US" sz="4000" dirty="0">
              <a:ln>
                <a:solidFill>
                  <a:schemeClr val="bg1">
                    <a:lumMod val="85000"/>
                  </a:schemeClr>
                </a:solidFill>
              </a:ln>
              <a:solidFill>
                <a:srgbClr val="92D050"/>
              </a:solidFill>
            </a:endParaRPr>
          </a:p>
        </p:txBody>
      </p:sp>
      <p:sp>
        <p:nvSpPr>
          <p:cNvPr id="29" name="Title 1"/>
          <p:cNvSpPr txBox="1">
            <a:spLocks/>
          </p:cNvSpPr>
          <p:nvPr/>
        </p:nvSpPr>
        <p:spPr bwMode="auto">
          <a:xfrm>
            <a:off x="7731496" y="5734496"/>
            <a:ext cx="1323244" cy="4579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4000" dirty="0" smtClean="0">
                <a:ln>
                  <a:solidFill>
                    <a:schemeClr val="bg1">
                      <a:lumMod val="75000"/>
                    </a:schemeClr>
                  </a:solidFill>
                </a:ln>
                <a:solidFill>
                  <a:srgbClr val="FF8B8B"/>
                </a:solidFill>
              </a:rPr>
              <a:t>cons</a:t>
            </a:r>
            <a:endParaRPr lang="en-US" sz="4000" dirty="0">
              <a:ln>
                <a:solidFill>
                  <a:schemeClr val="bg1">
                    <a:lumMod val="75000"/>
                  </a:schemeClr>
                </a:solidFill>
              </a:ln>
              <a:solidFill>
                <a:srgbClr val="FF8B8B"/>
              </a:solidFill>
            </a:endParaRPr>
          </a:p>
        </p:txBody>
      </p:sp>
      <p:sp>
        <p:nvSpPr>
          <p:cNvPr id="35" name="Content Placeholder 2"/>
          <p:cNvSpPr>
            <a:spLocks noGrp="1"/>
          </p:cNvSpPr>
          <p:nvPr/>
        </p:nvSpPr>
        <p:spPr bwMode="auto">
          <a:xfrm>
            <a:off x="108630" y="1777359"/>
            <a:ext cx="1811701" cy="3223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Rapid skill growth</a:t>
            </a:r>
          </a:p>
        </p:txBody>
      </p:sp>
      <p:sp>
        <p:nvSpPr>
          <p:cNvPr id="36" name="Content Placeholder 2"/>
          <p:cNvSpPr>
            <a:spLocks noGrp="1"/>
          </p:cNvSpPr>
          <p:nvPr/>
        </p:nvSpPr>
        <p:spPr bwMode="auto">
          <a:xfrm>
            <a:off x="108630" y="2064598"/>
            <a:ext cx="1811701" cy="3722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Variety &amp; change</a:t>
            </a:r>
          </a:p>
        </p:txBody>
      </p:sp>
      <p:sp>
        <p:nvSpPr>
          <p:cNvPr id="39" name="Content Placeholder 2"/>
          <p:cNvSpPr>
            <a:spLocks noGrp="1"/>
          </p:cNvSpPr>
          <p:nvPr/>
        </p:nvSpPr>
        <p:spPr bwMode="auto">
          <a:xfrm>
            <a:off x="2720859" y="1447824"/>
            <a:ext cx="2830036" cy="357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Ability to speak your mind</a:t>
            </a:r>
          </a:p>
        </p:txBody>
      </p:sp>
      <p:sp>
        <p:nvSpPr>
          <p:cNvPr id="6" name="Freeform 5"/>
          <p:cNvSpPr/>
          <p:nvPr/>
        </p:nvSpPr>
        <p:spPr>
          <a:xfrm>
            <a:off x="129554" y="2254863"/>
            <a:ext cx="8808570" cy="3543799"/>
          </a:xfrm>
          <a:custGeom>
            <a:avLst/>
            <a:gdLst>
              <a:gd name="connsiteX0" fmla="*/ 0 w 8808570"/>
              <a:gd name="connsiteY0" fmla="*/ 3543799 h 3543799"/>
              <a:gd name="connsiteX1" fmla="*/ 1938866 w 8808570"/>
              <a:gd name="connsiteY1" fmla="*/ 1130799 h 3543799"/>
              <a:gd name="connsiteX2" fmla="*/ 5630333 w 8808570"/>
              <a:gd name="connsiteY2" fmla="*/ 157132 h 3543799"/>
              <a:gd name="connsiteX3" fmla="*/ 7984066 w 8808570"/>
              <a:gd name="connsiteY3" fmla="*/ 80932 h 3543799"/>
              <a:gd name="connsiteX4" fmla="*/ 8754533 w 8808570"/>
              <a:gd name="connsiteY4" fmla="*/ 952999 h 3543799"/>
              <a:gd name="connsiteX5" fmla="*/ 8746066 w 8808570"/>
              <a:gd name="connsiteY5" fmla="*/ 919132 h 3543799"/>
              <a:gd name="connsiteX6" fmla="*/ 8763000 w 8808570"/>
              <a:gd name="connsiteY6" fmla="*/ 969932 h 354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8570" h="3543799">
                <a:moveTo>
                  <a:pt x="0" y="3543799"/>
                </a:moveTo>
                <a:cubicBezTo>
                  <a:pt x="500238" y="2619521"/>
                  <a:pt x="1000477" y="1695243"/>
                  <a:pt x="1938866" y="1130799"/>
                </a:cubicBezTo>
                <a:cubicBezTo>
                  <a:pt x="2877255" y="566354"/>
                  <a:pt x="4622800" y="332110"/>
                  <a:pt x="5630333" y="157132"/>
                </a:cubicBezTo>
                <a:cubicBezTo>
                  <a:pt x="6637866" y="-17846"/>
                  <a:pt x="7463366" y="-51713"/>
                  <a:pt x="7984066" y="80932"/>
                </a:cubicBezTo>
                <a:cubicBezTo>
                  <a:pt x="8504766" y="213577"/>
                  <a:pt x="8627533" y="813299"/>
                  <a:pt x="8754533" y="952999"/>
                </a:cubicBezTo>
                <a:cubicBezTo>
                  <a:pt x="8881533" y="1092699"/>
                  <a:pt x="8744655" y="916310"/>
                  <a:pt x="8746066" y="919132"/>
                </a:cubicBezTo>
                <a:cubicBezTo>
                  <a:pt x="8747477" y="921954"/>
                  <a:pt x="8751711" y="975576"/>
                  <a:pt x="8763000" y="969932"/>
                </a:cubicBezTo>
              </a:path>
            </a:pathLst>
          </a:custGeom>
          <a:solidFill>
            <a:srgbClr val="FFFF00"/>
          </a:solidFill>
          <a:ln w="50800">
            <a:solidFill>
              <a:schemeClr val="accent3">
                <a:lumMod val="75000"/>
              </a:schemeClr>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itle 1"/>
          <p:cNvSpPr txBox="1">
            <a:spLocks/>
          </p:cNvSpPr>
          <p:nvPr/>
        </p:nvSpPr>
        <p:spPr bwMode="auto">
          <a:xfrm rot="18019738">
            <a:off x="10258" y="4948276"/>
            <a:ext cx="1655331"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early career</a:t>
            </a:r>
            <a:endParaRPr lang="en-US" sz="2000" b="1" dirty="0">
              <a:ln>
                <a:solidFill>
                  <a:schemeClr val="bg1">
                    <a:lumMod val="85000"/>
                  </a:schemeClr>
                </a:solidFill>
              </a:ln>
              <a:solidFill>
                <a:schemeClr val="bg1"/>
              </a:solidFill>
            </a:endParaRPr>
          </a:p>
        </p:txBody>
      </p:sp>
      <p:sp>
        <p:nvSpPr>
          <p:cNvPr id="25" name="Title 1"/>
          <p:cNvSpPr txBox="1">
            <a:spLocks/>
          </p:cNvSpPr>
          <p:nvPr/>
        </p:nvSpPr>
        <p:spPr bwMode="auto">
          <a:xfrm rot="20769928">
            <a:off x="3525978" y="2813345"/>
            <a:ext cx="1575371"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mid career</a:t>
            </a:r>
            <a:endParaRPr lang="en-US" sz="2000" b="1" dirty="0">
              <a:ln>
                <a:solidFill>
                  <a:schemeClr val="bg1">
                    <a:lumMod val="85000"/>
                  </a:schemeClr>
                </a:solidFill>
              </a:ln>
              <a:solidFill>
                <a:schemeClr val="bg1"/>
              </a:solidFill>
            </a:endParaRPr>
          </a:p>
        </p:txBody>
      </p:sp>
      <p:sp>
        <p:nvSpPr>
          <p:cNvPr id="26" name="Title 1"/>
          <p:cNvSpPr txBox="1">
            <a:spLocks/>
          </p:cNvSpPr>
          <p:nvPr/>
        </p:nvSpPr>
        <p:spPr bwMode="auto">
          <a:xfrm>
            <a:off x="6893726" y="2412949"/>
            <a:ext cx="1474742"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late career</a:t>
            </a:r>
            <a:endParaRPr lang="en-US" sz="2000" b="1" dirty="0">
              <a:ln>
                <a:solidFill>
                  <a:schemeClr val="bg1">
                    <a:lumMod val="85000"/>
                  </a:schemeClr>
                </a:solidFill>
              </a:ln>
              <a:solidFill>
                <a:schemeClr val="bg1"/>
              </a:solidFill>
            </a:endParaRPr>
          </a:p>
        </p:txBody>
      </p:sp>
      <p:sp>
        <p:nvSpPr>
          <p:cNvPr id="43" name="Content Placeholder 2"/>
          <p:cNvSpPr>
            <a:spLocks noGrp="1"/>
          </p:cNvSpPr>
          <p:nvPr/>
        </p:nvSpPr>
        <p:spPr bwMode="auto">
          <a:xfrm>
            <a:off x="2720859" y="1164746"/>
            <a:ext cx="2861141" cy="327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Building competency w/ tools</a:t>
            </a:r>
          </a:p>
        </p:txBody>
      </p:sp>
      <p:sp>
        <p:nvSpPr>
          <p:cNvPr id="40" name="Content Placeholder 2"/>
          <p:cNvSpPr>
            <a:spLocks noGrp="1"/>
          </p:cNvSpPr>
          <p:nvPr/>
        </p:nvSpPr>
        <p:spPr bwMode="auto">
          <a:xfrm>
            <a:off x="108630" y="2351757"/>
            <a:ext cx="2429350" cy="496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Developing competency w/ tools</a:t>
            </a:r>
          </a:p>
        </p:txBody>
      </p:sp>
      <p:sp>
        <p:nvSpPr>
          <p:cNvPr id="38" name="Content Placeholder 2"/>
          <p:cNvSpPr>
            <a:spLocks noGrp="1"/>
          </p:cNvSpPr>
          <p:nvPr/>
        </p:nvSpPr>
        <p:spPr bwMode="auto">
          <a:xfrm>
            <a:off x="108630" y="3148158"/>
            <a:ext cx="2014986" cy="51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Improved problem-</a:t>
            </a:r>
          </a:p>
          <a:p>
            <a:pPr marL="0" indent="0">
              <a:buNone/>
            </a:pPr>
            <a:r>
              <a:rPr lang="en-US" sz="1600" dirty="0" smtClean="0">
                <a:solidFill>
                  <a:schemeClr val="tx1"/>
                </a:solidFill>
              </a:rPr>
              <a:t>solving skills</a:t>
            </a:r>
          </a:p>
        </p:txBody>
      </p:sp>
      <p:sp>
        <p:nvSpPr>
          <p:cNvPr id="42" name="Content Placeholder 2"/>
          <p:cNvSpPr>
            <a:spLocks noGrp="1"/>
          </p:cNvSpPr>
          <p:nvPr/>
        </p:nvSpPr>
        <p:spPr bwMode="auto">
          <a:xfrm>
            <a:off x="108630" y="2847661"/>
            <a:ext cx="2275949" cy="3465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Coaching opportunities</a:t>
            </a:r>
            <a:endParaRPr lang="en-US" sz="1600" dirty="0">
              <a:solidFill>
                <a:schemeClr val="tx1"/>
              </a:solidFill>
            </a:endParaRPr>
          </a:p>
        </p:txBody>
      </p:sp>
      <p:sp>
        <p:nvSpPr>
          <p:cNvPr id="15" name="Content Placeholder 2"/>
          <p:cNvSpPr>
            <a:spLocks noGrp="1"/>
          </p:cNvSpPr>
          <p:nvPr/>
        </p:nvSpPr>
        <p:spPr bwMode="auto">
          <a:xfrm>
            <a:off x="108630" y="3792724"/>
            <a:ext cx="1229863" cy="304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00" dirty="0" smtClean="0">
                <a:solidFill>
                  <a:schemeClr val="tx1"/>
                </a:solidFill>
              </a:rPr>
              <a:t>Salary</a:t>
            </a:r>
            <a:endParaRPr lang="en-US" sz="1700" dirty="0">
              <a:solidFill>
                <a:schemeClr val="tx1"/>
              </a:solidFill>
            </a:endParaRPr>
          </a:p>
          <a:p>
            <a:pPr marL="0" indent="0">
              <a:buNone/>
            </a:pPr>
            <a:endParaRPr lang="en-US" sz="1600" dirty="0">
              <a:solidFill>
                <a:schemeClr val="tx1"/>
              </a:solidFill>
            </a:endParaRPr>
          </a:p>
        </p:txBody>
      </p:sp>
      <p:sp>
        <p:nvSpPr>
          <p:cNvPr id="37" name="Content Placeholder 2"/>
          <p:cNvSpPr>
            <a:spLocks noGrp="1"/>
          </p:cNvSpPr>
          <p:nvPr/>
        </p:nvSpPr>
        <p:spPr bwMode="auto">
          <a:xfrm>
            <a:off x="2720859" y="2077777"/>
            <a:ext cx="3262899" cy="368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Exposure to sr. mgmt, networking</a:t>
            </a:r>
          </a:p>
        </p:txBody>
      </p:sp>
      <p:sp>
        <p:nvSpPr>
          <p:cNvPr id="41" name="Content Placeholder 2"/>
          <p:cNvSpPr>
            <a:spLocks noGrp="1"/>
          </p:cNvSpPr>
          <p:nvPr/>
        </p:nvSpPr>
        <p:spPr bwMode="auto">
          <a:xfrm>
            <a:off x="2720859" y="1766018"/>
            <a:ext cx="3135661" cy="422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Honing professional habits, skills</a:t>
            </a:r>
          </a:p>
        </p:txBody>
      </p:sp>
      <p:sp>
        <p:nvSpPr>
          <p:cNvPr id="44" name="Content Placeholder 2"/>
          <p:cNvSpPr>
            <a:spLocks noGrp="1"/>
          </p:cNvSpPr>
          <p:nvPr/>
        </p:nvSpPr>
        <p:spPr bwMode="auto">
          <a:xfrm>
            <a:off x="3702668" y="3297213"/>
            <a:ext cx="3209766" cy="18479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C00000"/>
                </a:solidFill>
              </a:rPr>
              <a:t>Heavy travel in most roles</a:t>
            </a:r>
          </a:p>
          <a:p>
            <a:pPr marL="0" indent="0">
              <a:buNone/>
            </a:pPr>
            <a:r>
              <a:rPr lang="en-US" sz="1600" dirty="0" smtClean="0">
                <a:solidFill>
                  <a:srgbClr val="C00000"/>
                </a:solidFill>
              </a:rPr>
              <a:t>Work / life balance</a:t>
            </a:r>
          </a:p>
          <a:p>
            <a:pPr marL="0" indent="0">
              <a:buNone/>
            </a:pPr>
            <a:r>
              <a:rPr lang="en-US" sz="1600" dirty="0" smtClean="0">
                <a:solidFill>
                  <a:srgbClr val="C00000"/>
                </a:solidFill>
              </a:rPr>
              <a:t>Constant change, stretch demands</a:t>
            </a:r>
          </a:p>
          <a:p>
            <a:pPr marL="0" indent="0">
              <a:buNone/>
            </a:pPr>
            <a:r>
              <a:rPr lang="en-US" sz="1600" dirty="0" smtClean="0">
                <a:solidFill>
                  <a:srgbClr val="C00000"/>
                </a:solidFill>
              </a:rPr>
              <a:t>Pace, pressure</a:t>
            </a:r>
          </a:p>
          <a:p>
            <a:pPr marL="0" indent="0">
              <a:buNone/>
            </a:pPr>
            <a:r>
              <a:rPr lang="en-US" sz="1600" dirty="0" smtClean="0">
                <a:solidFill>
                  <a:srgbClr val="C00000"/>
                </a:solidFill>
              </a:rPr>
              <a:t>Sales expectations</a:t>
            </a:r>
            <a:endParaRPr lang="en-US" sz="1600" dirty="0">
              <a:solidFill>
                <a:srgbClr val="C00000"/>
              </a:solidFill>
            </a:endParaRPr>
          </a:p>
          <a:p>
            <a:endParaRPr lang="en-US" sz="1600" dirty="0">
              <a:solidFill>
                <a:srgbClr val="C00000"/>
              </a:solidFill>
            </a:endParaRPr>
          </a:p>
        </p:txBody>
      </p:sp>
      <p:sp>
        <p:nvSpPr>
          <p:cNvPr id="45" name="Content Placeholder 2"/>
          <p:cNvSpPr>
            <a:spLocks noGrp="1"/>
          </p:cNvSpPr>
          <p:nvPr/>
        </p:nvSpPr>
        <p:spPr bwMode="auto">
          <a:xfrm>
            <a:off x="6614947" y="2895235"/>
            <a:ext cx="2285973" cy="17833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FFC000"/>
                </a:solidFill>
              </a:rPr>
              <a:t>Travel in most roles</a:t>
            </a:r>
          </a:p>
          <a:p>
            <a:pPr marL="0" indent="0">
              <a:buNone/>
            </a:pPr>
            <a:r>
              <a:rPr lang="en-US" sz="1600" dirty="0" smtClean="0">
                <a:solidFill>
                  <a:srgbClr val="FFC000"/>
                </a:solidFill>
              </a:rPr>
              <a:t>Constant change, stretch demands</a:t>
            </a:r>
          </a:p>
          <a:p>
            <a:pPr marL="0" indent="0">
              <a:buNone/>
            </a:pPr>
            <a:r>
              <a:rPr lang="en-US" sz="1600" dirty="0" smtClean="0">
                <a:solidFill>
                  <a:srgbClr val="FFC000"/>
                </a:solidFill>
              </a:rPr>
              <a:t>Pace, pressure</a:t>
            </a:r>
          </a:p>
          <a:p>
            <a:pPr marL="0" indent="0">
              <a:buNone/>
            </a:pPr>
            <a:r>
              <a:rPr lang="en-US" sz="1600" dirty="0" smtClean="0">
                <a:solidFill>
                  <a:srgbClr val="FFC000"/>
                </a:solidFill>
              </a:rPr>
              <a:t>Limited opportunity for executive roles</a:t>
            </a:r>
          </a:p>
          <a:p>
            <a:pPr marL="0" indent="0">
              <a:buNone/>
            </a:pPr>
            <a:r>
              <a:rPr lang="en-US" sz="1600" dirty="0" smtClean="0">
                <a:solidFill>
                  <a:srgbClr val="FFC000"/>
                </a:solidFill>
              </a:rPr>
              <a:t>Sales expectation</a:t>
            </a:r>
            <a:endParaRPr lang="en-US" sz="1600" dirty="0">
              <a:solidFill>
                <a:srgbClr val="FFC000"/>
              </a:solidFill>
            </a:endParaRPr>
          </a:p>
          <a:p>
            <a:endParaRPr lang="en-US" sz="1600" dirty="0">
              <a:solidFill>
                <a:srgbClr val="FFC000"/>
              </a:solidFill>
            </a:endParaRPr>
          </a:p>
        </p:txBody>
      </p:sp>
      <p:sp>
        <p:nvSpPr>
          <p:cNvPr id="46" name="Content Placeholder 2"/>
          <p:cNvSpPr>
            <a:spLocks noGrp="1"/>
          </p:cNvSpPr>
          <p:nvPr/>
        </p:nvSpPr>
        <p:spPr bwMode="auto">
          <a:xfrm>
            <a:off x="6449705" y="994235"/>
            <a:ext cx="2227301" cy="327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Flexibility, variety</a:t>
            </a:r>
          </a:p>
        </p:txBody>
      </p:sp>
      <p:sp>
        <p:nvSpPr>
          <p:cNvPr id="47" name="Content Placeholder 2"/>
          <p:cNvSpPr>
            <a:spLocks noGrp="1"/>
          </p:cNvSpPr>
          <p:nvPr/>
        </p:nvSpPr>
        <p:spPr bwMode="auto">
          <a:xfrm>
            <a:off x="6438819" y="1250846"/>
            <a:ext cx="2608901" cy="879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Satisfaction – applying extensive experience to solving big problems</a:t>
            </a:r>
          </a:p>
        </p:txBody>
      </p:sp>
      <p:sp>
        <p:nvSpPr>
          <p:cNvPr id="48" name="Content Placeholder 2"/>
          <p:cNvSpPr>
            <a:spLocks noGrp="1"/>
          </p:cNvSpPr>
          <p:nvPr/>
        </p:nvSpPr>
        <p:spPr bwMode="auto">
          <a:xfrm>
            <a:off x="2724726" y="2418405"/>
            <a:ext cx="1229863" cy="304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Salary</a:t>
            </a:r>
            <a:endParaRPr lang="en-US" sz="1600" dirty="0">
              <a:solidFill>
                <a:schemeClr val="tx1"/>
              </a:solidFill>
            </a:endParaRPr>
          </a:p>
          <a:p>
            <a:pPr marL="0" indent="0">
              <a:buNone/>
            </a:pPr>
            <a:endParaRPr lang="en-US" sz="1600" dirty="0">
              <a:solidFill>
                <a:schemeClr val="tx1"/>
              </a:solidFill>
            </a:endParaRPr>
          </a:p>
        </p:txBody>
      </p:sp>
      <p:grpSp>
        <p:nvGrpSpPr>
          <p:cNvPr id="49" name="Group 48"/>
          <p:cNvGrpSpPr/>
          <p:nvPr/>
        </p:nvGrpSpPr>
        <p:grpSpPr>
          <a:xfrm>
            <a:off x="0" y="6236064"/>
            <a:ext cx="9144000" cy="461082"/>
            <a:chOff x="0" y="6236064"/>
            <a:chExt cx="9144000" cy="461082"/>
          </a:xfrm>
        </p:grpSpPr>
        <p:sp>
          <p:nvSpPr>
            <p:cNvPr id="50" name="Rectangle 49"/>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51"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273924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9" grpId="0"/>
      <p:bldP spid="35" grpId="0"/>
      <p:bldP spid="36" grpId="0"/>
      <p:bldP spid="39" grpId="0"/>
      <p:bldP spid="43" grpId="0"/>
      <p:bldP spid="40" grpId="0"/>
      <p:bldP spid="38" grpId="0"/>
      <p:bldP spid="42" grpId="0"/>
      <p:bldP spid="15" grpId="0"/>
      <p:bldP spid="37" grpId="0"/>
      <p:bldP spid="41" grpId="0"/>
      <p:bldP spid="44" grpId="0"/>
      <p:bldP spid="45" grpId="0"/>
      <p:bldP spid="46"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368" y="-12901"/>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57344"/>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when vs. what</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14" name="Title 1"/>
          <p:cNvSpPr txBox="1">
            <a:spLocks/>
          </p:cNvSpPr>
          <p:nvPr/>
        </p:nvSpPr>
        <p:spPr bwMode="auto">
          <a:xfrm>
            <a:off x="4709457" y="491794"/>
            <a:ext cx="1615143" cy="42888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400" dirty="0" smtClean="0">
                <a:solidFill>
                  <a:schemeClr val="accent4">
                    <a:lumMod val="40000"/>
                    <a:lumOff val="60000"/>
                  </a:schemeClr>
                </a:solidFill>
              </a:rPr>
              <a:t>industry</a:t>
            </a:r>
            <a:endParaRPr lang="en-US" sz="2400" dirty="0">
              <a:solidFill>
                <a:schemeClr val="accent4">
                  <a:lumMod val="40000"/>
                  <a:lumOff val="60000"/>
                </a:schemeClr>
              </a:solidFill>
            </a:endParaRPr>
          </a:p>
        </p:txBody>
      </p:sp>
      <p:sp>
        <p:nvSpPr>
          <p:cNvPr id="19" name="Content Placeholder 2"/>
          <p:cNvSpPr>
            <a:spLocks noGrp="1"/>
          </p:cNvSpPr>
          <p:nvPr/>
        </p:nvSpPr>
        <p:spPr bwMode="auto">
          <a:xfrm>
            <a:off x="1321109" y="4678487"/>
            <a:ext cx="3191934" cy="10447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FFC000"/>
                </a:solidFill>
              </a:rPr>
              <a:t>Earnings</a:t>
            </a:r>
          </a:p>
          <a:p>
            <a:pPr marL="0" indent="0">
              <a:buNone/>
            </a:pPr>
            <a:r>
              <a:rPr lang="en-US" sz="1600" dirty="0" smtClean="0">
                <a:solidFill>
                  <a:srgbClr val="FFC000"/>
                </a:solidFill>
              </a:rPr>
              <a:t>Limited influence &amp; access</a:t>
            </a:r>
          </a:p>
          <a:p>
            <a:pPr marL="0" indent="0">
              <a:buNone/>
            </a:pPr>
            <a:r>
              <a:rPr lang="en-US" sz="1600" dirty="0" smtClean="0">
                <a:solidFill>
                  <a:srgbClr val="FFC000"/>
                </a:solidFill>
              </a:rPr>
              <a:t>No travel, limited variety</a:t>
            </a:r>
          </a:p>
          <a:p>
            <a:pPr marL="0" indent="0">
              <a:buNone/>
            </a:pPr>
            <a:r>
              <a:rPr lang="en-US" sz="1600" dirty="0" smtClean="0">
                <a:solidFill>
                  <a:srgbClr val="FFC000"/>
                </a:solidFill>
              </a:rPr>
              <a:t>Limited skill development</a:t>
            </a:r>
            <a:endParaRPr lang="en-US" sz="1600" dirty="0">
              <a:solidFill>
                <a:srgbClr val="FFC000"/>
              </a:solidFill>
            </a:endParaRPr>
          </a:p>
          <a:p>
            <a:endParaRPr lang="en-US" sz="1600" dirty="0">
              <a:solidFill>
                <a:srgbClr val="FFC000"/>
              </a:solidFill>
            </a:endParaRPr>
          </a:p>
        </p:txBody>
      </p:sp>
      <p:sp>
        <p:nvSpPr>
          <p:cNvPr id="28" name="Title 1"/>
          <p:cNvSpPr txBox="1">
            <a:spLocks/>
          </p:cNvSpPr>
          <p:nvPr/>
        </p:nvSpPr>
        <p:spPr bwMode="auto">
          <a:xfrm>
            <a:off x="595756" y="982562"/>
            <a:ext cx="1236104" cy="4579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4000" dirty="0" smtClean="0">
                <a:ln>
                  <a:solidFill>
                    <a:schemeClr val="bg1">
                      <a:lumMod val="85000"/>
                    </a:schemeClr>
                  </a:solidFill>
                </a:ln>
                <a:solidFill>
                  <a:srgbClr val="92D050"/>
                </a:solidFill>
              </a:rPr>
              <a:t>pros</a:t>
            </a:r>
            <a:endParaRPr lang="en-US" sz="4000" dirty="0">
              <a:ln>
                <a:solidFill>
                  <a:schemeClr val="bg1">
                    <a:lumMod val="85000"/>
                  </a:schemeClr>
                </a:solidFill>
              </a:ln>
              <a:solidFill>
                <a:srgbClr val="92D050"/>
              </a:solidFill>
            </a:endParaRPr>
          </a:p>
        </p:txBody>
      </p:sp>
      <p:sp>
        <p:nvSpPr>
          <p:cNvPr id="29" name="Title 1"/>
          <p:cNvSpPr txBox="1">
            <a:spLocks/>
          </p:cNvSpPr>
          <p:nvPr/>
        </p:nvSpPr>
        <p:spPr bwMode="auto">
          <a:xfrm>
            <a:off x="7731506" y="5734496"/>
            <a:ext cx="1323244" cy="45795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4000" dirty="0" smtClean="0">
                <a:ln>
                  <a:solidFill>
                    <a:schemeClr val="bg1">
                      <a:lumMod val="75000"/>
                    </a:schemeClr>
                  </a:solidFill>
                </a:ln>
                <a:solidFill>
                  <a:srgbClr val="FF8B8B"/>
                </a:solidFill>
              </a:rPr>
              <a:t>cons</a:t>
            </a:r>
            <a:endParaRPr lang="en-US" sz="4000" dirty="0">
              <a:ln>
                <a:solidFill>
                  <a:schemeClr val="bg1">
                    <a:lumMod val="75000"/>
                  </a:schemeClr>
                </a:solidFill>
              </a:ln>
              <a:solidFill>
                <a:srgbClr val="FF8B8B"/>
              </a:solidFill>
            </a:endParaRPr>
          </a:p>
        </p:txBody>
      </p:sp>
      <p:sp>
        <p:nvSpPr>
          <p:cNvPr id="35" name="Content Placeholder 2"/>
          <p:cNvSpPr>
            <a:spLocks noGrp="1"/>
          </p:cNvSpPr>
          <p:nvPr/>
        </p:nvSpPr>
        <p:spPr bwMode="auto">
          <a:xfrm>
            <a:off x="144049" y="2367049"/>
            <a:ext cx="2739279" cy="3398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Building organizational skills</a:t>
            </a:r>
          </a:p>
        </p:txBody>
      </p:sp>
      <p:sp>
        <p:nvSpPr>
          <p:cNvPr id="36" name="Content Placeholder 2"/>
          <p:cNvSpPr>
            <a:spLocks noGrp="1"/>
          </p:cNvSpPr>
          <p:nvPr/>
        </p:nvSpPr>
        <p:spPr bwMode="auto">
          <a:xfrm>
            <a:off x="144049" y="2964970"/>
            <a:ext cx="1811701" cy="3722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Knowledge depth</a:t>
            </a:r>
          </a:p>
        </p:txBody>
      </p:sp>
      <p:sp>
        <p:nvSpPr>
          <p:cNvPr id="6" name="Freeform 5"/>
          <p:cNvSpPr/>
          <p:nvPr/>
        </p:nvSpPr>
        <p:spPr>
          <a:xfrm>
            <a:off x="118668" y="2298407"/>
            <a:ext cx="8808570" cy="3543799"/>
          </a:xfrm>
          <a:custGeom>
            <a:avLst/>
            <a:gdLst>
              <a:gd name="connsiteX0" fmla="*/ 0 w 8808570"/>
              <a:gd name="connsiteY0" fmla="*/ 3543799 h 3543799"/>
              <a:gd name="connsiteX1" fmla="*/ 1938866 w 8808570"/>
              <a:gd name="connsiteY1" fmla="*/ 1130799 h 3543799"/>
              <a:gd name="connsiteX2" fmla="*/ 5630333 w 8808570"/>
              <a:gd name="connsiteY2" fmla="*/ 157132 h 3543799"/>
              <a:gd name="connsiteX3" fmla="*/ 7984066 w 8808570"/>
              <a:gd name="connsiteY3" fmla="*/ 80932 h 3543799"/>
              <a:gd name="connsiteX4" fmla="*/ 8754533 w 8808570"/>
              <a:gd name="connsiteY4" fmla="*/ 952999 h 3543799"/>
              <a:gd name="connsiteX5" fmla="*/ 8746066 w 8808570"/>
              <a:gd name="connsiteY5" fmla="*/ 919132 h 3543799"/>
              <a:gd name="connsiteX6" fmla="*/ 8763000 w 8808570"/>
              <a:gd name="connsiteY6" fmla="*/ 969932 h 354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8570" h="3543799">
                <a:moveTo>
                  <a:pt x="0" y="3543799"/>
                </a:moveTo>
                <a:cubicBezTo>
                  <a:pt x="500238" y="2619521"/>
                  <a:pt x="1000477" y="1695243"/>
                  <a:pt x="1938866" y="1130799"/>
                </a:cubicBezTo>
                <a:cubicBezTo>
                  <a:pt x="2877255" y="566354"/>
                  <a:pt x="4622800" y="332110"/>
                  <a:pt x="5630333" y="157132"/>
                </a:cubicBezTo>
                <a:cubicBezTo>
                  <a:pt x="6637866" y="-17846"/>
                  <a:pt x="7463366" y="-51713"/>
                  <a:pt x="7984066" y="80932"/>
                </a:cubicBezTo>
                <a:cubicBezTo>
                  <a:pt x="8504766" y="213577"/>
                  <a:pt x="8627533" y="813299"/>
                  <a:pt x="8754533" y="952999"/>
                </a:cubicBezTo>
                <a:cubicBezTo>
                  <a:pt x="8881533" y="1092699"/>
                  <a:pt x="8744655" y="916310"/>
                  <a:pt x="8746066" y="919132"/>
                </a:cubicBezTo>
                <a:cubicBezTo>
                  <a:pt x="8747477" y="921954"/>
                  <a:pt x="8751711" y="975576"/>
                  <a:pt x="8763000" y="969932"/>
                </a:cubicBezTo>
              </a:path>
            </a:pathLst>
          </a:custGeom>
          <a:solidFill>
            <a:srgbClr val="FFFF00"/>
          </a:solidFill>
          <a:ln w="50800">
            <a:solidFill>
              <a:schemeClr val="accent3">
                <a:lumMod val="75000"/>
              </a:schemeClr>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Title 1"/>
          <p:cNvSpPr txBox="1">
            <a:spLocks/>
          </p:cNvSpPr>
          <p:nvPr/>
        </p:nvSpPr>
        <p:spPr bwMode="auto">
          <a:xfrm rot="18019738">
            <a:off x="-628" y="4991820"/>
            <a:ext cx="1655331"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early career</a:t>
            </a:r>
            <a:endParaRPr lang="en-US" sz="2000" b="1" dirty="0">
              <a:ln>
                <a:solidFill>
                  <a:schemeClr val="bg1">
                    <a:lumMod val="85000"/>
                  </a:schemeClr>
                </a:solidFill>
              </a:ln>
              <a:solidFill>
                <a:schemeClr val="bg1"/>
              </a:solidFill>
            </a:endParaRPr>
          </a:p>
        </p:txBody>
      </p:sp>
      <p:sp>
        <p:nvSpPr>
          <p:cNvPr id="25" name="Title 1"/>
          <p:cNvSpPr txBox="1">
            <a:spLocks/>
          </p:cNvSpPr>
          <p:nvPr/>
        </p:nvSpPr>
        <p:spPr bwMode="auto">
          <a:xfrm rot="20769928">
            <a:off x="3515092" y="2856889"/>
            <a:ext cx="1575371"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mid career</a:t>
            </a:r>
            <a:endParaRPr lang="en-US" sz="2000" b="1" dirty="0">
              <a:ln>
                <a:solidFill>
                  <a:schemeClr val="bg1">
                    <a:lumMod val="85000"/>
                  </a:schemeClr>
                </a:solidFill>
              </a:ln>
              <a:solidFill>
                <a:schemeClr val="bg1"/>
              </a:solidFill>
            </a:endParaRPr>
          </a:p>
        </p:txBody>
      </p:sp>
      <p:sp>
        <p:nvSpPr>
          <p:cNvPr id="26" name="Title 1"/>
          <p:cNvSpPr txBox="1">
            <a:spLocks/>
          </p:cNvSpPr>
          <p:nvPr/>
        </p:nvSpPr>
        <p:spPr bwMode="auto">
          <a:xfrm>
            <a:off x="6882840" y="2456493"/>
            <a:ext cx="1474742" cy="3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2000" b="1" dirty="0" smtClean="0">
                <a:ln>
                  <a:solidFill>
                    <a:schemeClr val="bg1">
                      <a:lumMod val="85000"/>
                    </a:schemeClr>
                  </a:solidFill>
                </a:ln>
                <a:solidFill>
                  <a:schemeClr val="bg1"/>
                </a:solidFill>
              </a:rPr>
              <a:t>late career</a:t>
            </a:r>
            <a:endParaRPr lang="en-US" sz="2000" b="1" dirty="0">
              <a:ln>
                <a:solidFill>
                  <a:schemeClr val="bg1">
                    <a:lumMod val="85000"/>
                  </a:schemeClr>
                </a:solidFill>
              </a:ln>
              <a:solidFill>
                <a:schemeClr val="bg1"/>
              </a:solidFill>
            </a:endParaRPr>
          </a:p>
        </p:txBody>
      </p:sp>
      <p:sp>
        <p:nvSpPr>
          <p:cNvPr id="43" name="Content Placeholder 2"/>
          <p:cNvSpPr>
            <a:spLocks noGrp="1"/>
          </p:cNvSpPr>
          <p:nvPr/>
        </p:nvSpPr>
        <p:spPr bwMode="auto">
          <a:xfrm>
            <a:off x="2966426" y="1320848"/>
            <a:ext cx="3377230" cy="552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Building network and reputation</a:t>
            </a:r>
          </a:p>
          <a:p>
            <a:pPr marL="0" indent="0">
              <a:buNone/>
            </a:pPr>
            <a:r>
              <a:rPr lang="en-US" sz="1600" dirty="0">
                <a:solidFill>
                  <a:schemeClr val="tx1"/>
                </a:solidFill>
              </a:rPr>
              <a:t> </a:t>
            </a:r>
            <a:r>
              <a:rPr lang="en-US" sz="1600" dirty="0" smtClean="0">
                <a:solidFill>
                  <a:schemeClr val="tx1"/>
                </a:solidFill>
              </a:rPr>
              <a:t>within company, industry</a:t>
            </a:r>
          </a:p>
        </p:txBody>
      </p:sp>
      <p:sp>
        <p:nvSpPr>
          <p:cNvPr id="38" name="Content Placeholder 2"/>
          <p:cNvSpPr>
            <a:spLocks noGrp="1"/>
          </p:cNvSpPr>
          <p:nvPr/>
        </p:nvSpPr>
        <p:spPr bwMode="auto">
          <a:xfrm>
            <a:off x="144049" y="2689786"/>
            <a:ext cx="2618626" cy="3706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Intra-industry connections</a:t>
            </a:r>
          </a:p>
        </p:txBody>
      </p:sp>
      <p:sp>
        <p:nvSpPr>
          <p:cNvPr id="42" name="Content Placeholder 2"/>
          <p:cNvSpPr>
            <a:spLocks noGrp="1"/>
          </p:cNvSpPr>
          <p:nvPr/>
        </p:nvSpPr>
        <p:spPr bwMode="auto">
          <a:xfrm>
            <a:off x="144049" y="3274851"/>
            <a:ext cx="2275949" cy="3465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Hours, work-life balance</a:t>
            </a:r>
            <a:endParaRPr lang="en-US" sz="1600" dirty="0">
              <a:solidFill>
                <a:schemeClr val="tx1"/>
              </a:solidFill>
            </a:endParaRPr>
          </a:p>
        </p:txBody>
      </p:sp>
      <p:sp>
        <p:nvSpPr>
          <p:cNvPr id="37" name="Content Placeholder 2"/>
          <p:cNvSpPr>
            <a:spLocks noGrp="1"/>
          </p:cNvSpPr>
          <p:nvPr/>
        </p:nvSpPr>
        <p:spPr bwMode="auto">
          <a:xfrm>
            <a:off x="2966426" y="2212348"/>
            <a:ext cx="3262899" cy="3683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Work-life balance</a:t>
            </a:r>
          </a:p>
        </p:txBody>
      </p:sp>
      <p:sp>
        <p:nvSpPr>
          <p:cNvPr id="41" name="Content Placeholder 2"/>
          <p:cNvSpPr>
            <a:spLocks noGrp="1"/>
          </p:cNvSpPr>
          <p:nvPr/>
        </p:nvSpPr>
        <p:spPr bwMode="auto">
          <a:xfrm>
            <a:off x="2966426" y="1905768"/>
            <a:ext cx="3135661" cy="4229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Honing organizational skills</a:t>
            </a:r>
          </a:p>
        </p:txBody>
      </p:sp>
      <p:sp>
        <p:nvSpPr>
          <p:cNvPr id="44" name="Content Placeholder 2"/>
          <p:cNvSpPr>
            <a:spLocks noGrp="1"/>
          </p:cNvSpPr>
          <p:nvPr/>
        </p:nvSpPr>
        <p:spPr bwMode="auto">
          <a:xfrm>
            <a:off x="3419634" y="3427846"/>
            <a:ext cx="3191934" cy="13051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C00000"/>
                </a:solidFill>
              </a:rPr>
              <a:t>Limited networking, variety</a:t>
            </a:r>
          </a:p>
          <a:p>
            <a:pPr marL="0" indent="0">
              <a:buNone/>
            </a:pPr>
            <a:r>
              <a:rPr lang="en-US" sz="1600" dirty="0" smtClean="0">
                <a:solidFill>
                  <a:srgbClr val="C00000"/>
                </a:solidFill>
              </a:rPr>
              <a:t>Earnings</a:t>
            </a:r>
          </a:p>
          <a:p>
            <a:pPr marL="0" indent="0">
              <a:buNone/>
            </a:pPr>
            <a:r>
              <a:rPr lang="en-US" sz="1600" dirty="0" smtClean="0">
                <a:solidFill>
                  <a:srgbClr val="C00000"/>
                </a:solidFill>
              </a:rPr>
              <a:t>Organizational politics</a:t>
            </a:r>
          </a:p>
          <a:p>
            <a:pPr marL="0" indent="0">
              <a:buNone/>
            </a:pPr>
            <a:r>
              <a:rPr lang="en-US" sz="1600" dirty="0" smtClean="0">
                <a:solidFill>
                  <a:srgbClr val="C00000"/>
                </a:solidFill>
              </a:rPr>
              <a:t>Long, involved advancement</a:t>
            </a:r>
            <a:endParaRPr lang="en-US" sz="1600" dirty="0">
              <a:solidFill>
                <a:srgbClr val="C00000"/>
              </a:solidFill>
            </a:endParaRPr>
          </a:p>
          <a:p>
            <a:endParaRPr lang="en-US" sz="1600" dirty="0">
              <a:solidFill>
                <a:srgbClr val="C00000"/>
              </a:solidFill>
            </a:endParaRPr>
          </a:p>
        </p:txBody>
      </p:sp>
      <p:sp>
        <p:nvSpPr>
          <p:cNvPr id="45" name="Content Placeholder 2"/>
          <p:cNvSpPr>
            <a:spLocks noGrp="1"/>
          </p:cNvSpPr>
          <p:nvPr/>
        </p:nvSpPr>
        <p:spPr bwMode="auto">
          <a:xfrm>
            <a:off x="6538745" y="2938780"/>
            <a:ext cx="2285973" cy="14188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FFC000"/>
                </a:solidFill>
              </a:rPr>
              <a:t>Narrow focus</a:t>
            </a:r>
          </a:p>
          <a:p>
            <a:pPr marL="0" indent="0">
              <a:buNone/>
            </a:pPr>
            <a:r>
              <a:rPr lang="en-US" sz="1600" dirty="0" smtClean="0">
                <a:solidFill>
                  <a:srgbClr val="FFC000"/>
                </a:solidFill>
              </a:rPr>
              <a:t>Boredom, stagnation</a:t>
            </a:r>
          </a:p>
          <a:p>
            <a:pPr marL="0" indent="0">
              <a:buNone/>
            </a:pPr>
            <a:r>
              <a:rPr lang="en-US" sz="1600" dirty="0" smtClean="0">
                <a:solidFill>
                  <a:srgbClr val="FFC000"/>
                </a:solidFill>
              </a:rPr>
              <a:t>Organizational politics</a:t>
            </a:r>
          </a:p>
          <a:p>
            <a:pPr marL="0" indent="0">
              <a:buNone/>
            </a:pPr>
            <a:r>
              <a:rPr lang="en-US" sz="1600" dirty="0" smtClean="0">
                <a:solidFill>
                  <a:srgbClr val="FFC000"/>
                </a:solidFill>
              </a:rPr>
              <a:t>Career / retirement risk</a:t>
            </a:r>
            <a:endParaRPr lang="en-US" sz="1600" dirty="0">
              <a:solidFill>
                <a:srgbClr val="FFC000"/>
              </a:solidFill>
            </a:endParaRPr>
          </a:p>
          <a:p>
            <a:endParaRPr lang="en-US" sz="1600" dirty="0">
              <a:solidFill>
                <a:srgbClr val="FFC000"/>
              </a:solidFill>
            </a:endParaRPr>
          </a:p>
        </p:txBody>
      </p:sp>
      <p:sp>
        <p:nvSpPr>
          <p:cNvPr id="46" name="Content Placeholder 2"/>
          <p:cNvSpPr>
            <a:spLocks noGrp="1"/>
          </p:cNvSpPr>
          <p:nvPr/>
        </p:nvSpPr>
        <p:spPr bwMode="auto">
          <a:xfrm>
            <a:off x="6434022" y="994235"/>
            <a:ext cx="2642447" cy="552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Access to senior, executive roles</a:t>
            </a:r>
          </a:p>
        </p:txBody>
      </p:sp>
      <p:sp>
        <p:nvSpPr>
          <p:cNvPr id="47" name="Content Placeholder 2"/>
          <p:cNvSpPr>
            <a:spLocks noGrp="1"/>
          </p:cNvSpPr>
          <p:nvPr/>
        </p:nvSpPr>
        <p:spPr bwMode="auto">
          <a:xfrm>
            <a:off x="6434022" y="1541368"/>
            <a:ext cx="2608901" cy="612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tx1"/>
                </a:solidFill>
              </a:rPr>
              <a:t>Hierarchical power, authority</a:t>
            </a:r>
          </a:p>
        </p:txBody>
      </p:sp>
      <p:grpSp>
        <p:nvGrpSpPr>
          <p:cNvPr id="27" name="Group 26"/>
          <p:cNvGrpSpPr/>
          <p:nvPr/>
        </p:nvGrpSpPr>
        <p:grpSpPr>
          <a:xfrm>
            <a:off x="0" y="6236064"/>
            <a:ext cx="9144000" cy="461082"/>
            <a:chOff x="0" y="6236064"/>
            <a:chExt cx="9144000" cy="461082"/>
          </a:xfrm>
        </p:grpSpPr>
        <p:sp>
          <p:nvSpPr>
            <p:cNvPr id="39" name="Rectangle 38"/>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40"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382838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9" grpId="0"/>
      <p:bldP spid="35" grpId="0"/>
      <p:bldP spid="36" grpId="0"/>
      <p:bldP spid="43" grpId="0"/>
      <p:bldP spid="38" grpId="0"/>
      <p:bldP spid="42" grpId="0"/>
      <p:bldP spid="37" grpId="0"/>
      <p:bldP spid="41" grpId="0"/>
      <p:bldP spid="44" grpId="0"/>
      <p:bldP spid="45" grpId="0"/>
      <p:bldP spid="46"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2063904" y="267196"/>
            <a:ext cx="6501925" cy="792156"/>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ho…</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r>
              <a:rPr lang="en-US" sz="4600"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traits</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3" name="Title 1"/>
          <p:cNvSpPr txBox="1">
            <a:spLocks/>
          </p:cNvSpPr>
          <p:nvPr/>
        </p:nvSpPr>
        <p:spPr bwMode="auto">
          <a:xfrm>
            <a:off x="813178" y="1906123"/>
            <a:ext cx="3069112" cy="5170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smtClean="0">
                <a:ln>
                  <a:solidFill>
                    <a:srgbClr val="FFC000"/>
                  </a:solidFill>
                </a:ln>
                <a:solidFill>
                  <a:schemeClr val="accent4">
                    <a:lumMod val="60000"/>
                    <a:lumOff val="40000"/>
                  </a:schemeClr>
                </a:solidFill>
              </a:rPr>
              <a:t>industry</a:t>
            </a:r>
            <a:endParaRPr lang="en-US" dirty="0">
              <a:ln>
                <a:solidFill>
                  <a:srgbClr val="FFC000"/>
                </a:solidFill>
              </a:ln>
              <a:solidFill>
                <a:schemeClr val="accent4">
                  <a:lumMod val="60000"/>
                  <a:lumOff val="40000"/>
                </a:schemeClr>
              </a:solidFill>
            </a:endParaRPr>
          </a:p>
        </p:txBody>
      </p:sp>
      <p:sp>
        <p:nvSpPr>
          <p:cNvPr id="4" name="Title 1"/>
          <p:cNvSpPr txBox="1">
            <a:spLocks/>
          </p:cNvSpPr>
          <p:nvPr/>
        </p:nvSpPr>
        <p:spPr bwMode="auto">
          <a:xfrm>
            <a:off x="5611535" y="1072773"/>
            <a:ext cx="3373985"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smtClean="0">
                <a:ln>
                  <a:solidFill>
                    <a:srgbClr val="0070C0"/>
                  </a:solidFill>
                </a:ln>
                <a:solidFill>
                  <a:srgbClr val="00B0F0"/>
                </a:solidFill>
              </a:rPr>
              <a:t>consulting</a:t>
            </a:r>
            <a:endParaRPr lang="en-US" dirty="0">
              <a:ln>
                <a:solidFill>
                  <a:srgbClr val="0070C0"/>
                </a:solidFill>
              </a:ln>
              <a:solidFill>
                <a:srgbClr val="00B0F0"/>
              </a:solidFill>
            </a:endParaRPr>
          </a:p>
        </p:txBody>
      </p:sp>
      <p:sp>
        <p:nvSpPr>
          <p:cNvPr id="5" name="Content Placeholder 2"/>
          <p:cNvSpPr>
            <a:spLocks noGrp="1"/>
          </p:cNvSpPr>
          <p:nvPr/>
        </p:nvSpPr>
        <p:spPr bwMode="auto">
          <a:xfrm>
            <a:off x="4559740" y="1631770"/>
            <a:ext cx="4429125" cy="42258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00" dirty="0">
                <a:ln>
                  <a:solidFill>
                    <a:schemeClr val="accent6">
                      <a:lumMod val="50000"/>
                    </a:schemeClr>
                  </a:solidFill>
                </a:ln>
              </a:rPr>
              <a:t>a</a:t>
            </a:r>
            <a:r>
              <a:rPr lang="en-US" sz="1900" dirty="0" smtClean="0">
                <a:ln>
                  <a:solidFill>
                    <a:schemeClr val="accent6">
                      <a:lumMod val="50000"/>
                    </a:schemeClr>
                  </a:solidFill>
                </a:ln>
              </a:rPr>
              <a:t>daptive, flexible, enjoy change</a:t>
            </a:r>
          </a:p>
          <a:p>
            <a:pPr marL="0" indent="0">
              <a:buNone/>
            </a:pPr>
            <a:r>
              <a:rPr lang="en-US" sz="1900" dirty="0">
                <a:ln>
                  <a:solidFill>
                    <a:schemeClr val="accent6">
                      <a:lumMod val="50000"/>
                    </a:schemeClr>
                  </a:solidFill>
                </a:ln>
              </a:rPr>
              <a:t>p</a:t>
            </a:r>
            <a:r>
              <a:rPr lang="en-US" sz="1900" dirty="0" smtClean="0">
                <a:ln>
                  <a:solidFill>
                    <a:schemeClr val="accent6">
                      <a:lumMod val="50000"/>
                    </a:schemeClr>
                  </a:solidFill>
                </a:ln>
              </a:rPr>
              <a:t>roblem solvers, innovators, strategists</a:t>
            </a:r>
          </a:p>
          <a:p>
            <a:pPr marL="0" indent="0">
              <a:buNone/>
            </a:pPr>
            <a:r>
              <a:rPr lang="en-US" sz="1900" dirty="0">
                <a:ln>
                  <a:solidFill>
                    <a:schemeClr val="accent6">
                      <a:lumMod val="50000"/>
                    </a:schemeClr>
                  </a:solidFill>
                </a:ln>
              </a:rPr>
              <a:t>b</a:t>
            </a:r>
            <a:r>
              <a:rPr lang="en-US" sz="1900" dirty="0" smtClean="0">
                <a:ln>
                  <a:solidFill>
                    <a:schemeClr val="accent6">
                      <a:lumMod val="50000"/>
                    </a:schemeClr>
                  </a:solidFill>
                </a:ln>
              </a:rPr>
              <a:t>ig picture ‘systems’ thinking</a:t>
            </a:r>
          </a:p>
          <a:p>
            <a:pPr marL="0" indent="0">
              <a:buNone/>
            </a:pPr>
            <a:r>
              <a:rPr lang="en-US" sz="1900" dirty="0">
                <a:ln>
                  <a:solidFill>
                    <a:schemeClr val="accent6">
                      <a:lumMod val="50000"/>
                    </a:schemeClr>
                  </a:solidFill>
                </a:ln>
              </a:rPr>
              <a:t>c</a:t>
            </a:r>
            <a:r>
              <a:rPr lang="en-US" sz="1900" dirty="0" smtClean="0">
                <a:ln>
                  <a:solidFill>
                    <a:schemeClr val="accent6">
                      <a:lumMod val="50000"/>
                    </a:schemeClr>
                  </a:solidFill>
                </a:ln>
              </a:rPr>
              <a:t>onstantly learning</a:t>
            </a:r>
          </a:p>
          <a:p>
            <a:pPr marL="0" indent="0">
              <a:buNone/>
            </a:pPr>
            <a:r>
              <a:rPr lang="en-US" sz="1900" dirty="0" smtClean="0">
                <a:ln>
                  <a:solidFill>
                    <a:schemeClr val="accent6">
                      <a:lumMod val="50000"/>
                    </a:schemeClr>
                  </a:solidFill>
                </a:ln>
              </a:rPr>
              <a:t>relationship builders</a:t>
            </a:r>
          </a:p>
          <a:p>
            <a:pPr marL="0" indent="0">
              <a:buNone/>
            </a:pPr>
            <a:r>
              <a:rPr lang="en-US" sz="1900" dirty="0" smtClean="0">
                <a:ln>
                  <a:solidFill>
                    <a:schemeClr val="accent6">
                      <a:lumMod val="50000"/>
                    </a:schemeClr>
                  </a:solidFill>
                </a:ln>
              </a:rPr>
              <a:t>effective communicators</a:t>
            </a:r>
          </a:p>
          <a:p>
            <a:pPr marL="0" indent="0">
              <a:buNone/>
            </a:pPr>
            <a:r>
              <a:rPr lang="en-US" sz="1900" dirty="0">
                <a:ln>
                  <a:solidFill>
                    <a:schemeClr val="accent6">
                      <a:lumMod val="50000"/>
                    </a:schemeClr>
                  </a:solidFill>
                </a:ln>
              </a:rPr>
              <a:t>a</a:t>
            </a:r>
            <a:r>
              <a:rPr lang="en-US" sz="1900" dirty="0" smtClean="0">
                <a:ln>
                  <a:solidFill>
                    <a:schemeClr val="accent6">
                      <a:lumMod val="50000"/>
                    </a:schemeClr>
                  </a:solidFill>
                </a:ln>
              </a:rPr>
              <a:t>bility to digest and/or lots of information in a short time and concise format</a:t>
            </a:r>
            <a:endParaRPr lang="en-US" sz="1900" dirty="0">
              <a:ln>
                <a:solidFill>
                  <a:schemeClr val="accent6">
                    <a:lumMod val="50000"/>
                  </a:schemeClr>
                </a:solidFill>
              </a:ln>
            </a:endParaRPr>
          </a:p>
          <a:p>
            <a:pPr marL="0" indent="0">
              <a:buNone/>
            </a:pPr>
            <a:r>
              <a:rPr lang="en-US" sz="1900" dirty="0" smtClean="0">
                <a:ln>
                  <a:solidFill>
                    <a:schemeClr val="accent6">
                      <a:lumMod val="50000"/>
                    </a:schemeClr>
                  </a:solidFill>
                </a:ln>
              </a:rPr>
              <a:t>self-motivated, need little direction</a:t>
            </a:r>
            <a:endParaRPr lang="en-US" sz="1900" dirty="0">
              <a:ln>
                <a:solidFill>
                  <a:schemeClr val="accent6">
                    <a:lumMod val="50000"/>
                  </a:schemeClr>
                </a:solidFill>
              </a:ln>
            </a:endParaRPr>
          </a:p>
          <a:p>
            <a:pPr marL="0" indent="0">
              <a:buNone/>
            </a:pPr>
            <a:r>
              <a:rPr lang="en-US" sz="1900" dirty="0" smtClean="0">
                <a:ln>
                  <a:solidFill>
                    <a:schemeClr val="accent6">
                      <a:lumMod val="50000"/>
                    </a:schemeClr>
                  </a:solidFill>
                </a:ln>
              </a:rPr>
              <a:t>transparent &amp; accountable</a:t>
            </a:r>
            <a:endParaRPr lang="en-US" sz="1900" dirty="0">
              <a:ln>
                <a:solidFill>
                  <a:schemeClr val="accent6">
                    <a:lumMod val="50000"/>
                  </a:schemeClr>
                </a:solidFill>
              </a:ln>
            </a:endParaRPr>
          </a:p>
          <a:p>
            <a:pPr marL="0" indent="0">
              <a:buNone/>
            </a:pPr>
            <a:r>
              <a:rPr lang="en-US" sz="1900" dirty="0" smtClean="0">
                <a:ln>
                  <a:solidFill>
                    <a:schemeClr val="accent6">
                      <a:lumMod val="50000"/>
                    </a:schemeClr>
                  </a:solidFill>
                </a:ln>
              </a:rPr>
              <a:t>relish the advisor role</a:t>
            </a:r>
          </a:p>
          <a:p>
            <a:pPr marL="0" indent="0">
              <a:buNone/>
            </a:pPr>
            <a:r>
              <a:rPr lang="en-US" sz="1900" dirty="0" smtClean="0">
                <a:ln>
                  <a:solidFill>
                    <a:schemeClr val="accent6">
                      <a:lumMod val="50000"/>
                    </a:schemeClr>
                  </a:solidFill>
                </a:ln>
              </a:rPr>
              <a:t>unafraid </a:t>
            </a:r>
            <a:r>
              <a:rPr lang="en-US" sz="1900" dirty="0">
                <a:ln>
                  <a:solidFill>
                    <a:schemeClr val="accent6">
                      <a:lumMod val="50000"/>
                    </a:schemeClr>
                  </a:solidFill>
                </a:ln>
              </a:rPr>
              <a:t>to </a:t>
            </a:r>
            <a:r>
              <a:rPr lang="en-US" sz="1900" dirty="0" smtClean="0">
                <a:ln>
                  <a:solidFill>
                    <a:schemeClr val="accent6">
                      <a:lumMod val="50000"/>
                    </a:schemeClr>
                  </a:solidFill>
                </a:ln>
              </a:rPr>
              <a:t>speak directly</a:t>
            </a:r>
            <a:endParaRPr lang="en-US" sz="1900" dirty="0">
              <a:ln>
                <a:solidFill>
                  <a:schemeClr val="accent6">
                    <a:lumMod val="50000"/>
                  </a:schemeClr>
                </a:solidFill>
              </a:ln>
            </a:endParaRPr>
          </a:p>
        </p:txBody>
      </p:sp>
      <p:sp>
        <p:nvSpPr>
          <p:cNvPr id="10" name="Content Placeholder 2"/>
          <p:cNvSpPr>
            <a:spLocks noGrp="1"/>
          </p:cNvSpPr>
          <p:nvPr/>
        </p:nvSpPr>
        <p:spPr bwMode="auto">
          <a:xfrm>
            <a:off x="290863" y="2489879"/>
            <a:ext cx="4113742" cy="37828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n>
                  <a:solidFill>
                    <a:schemeClr val="tx1"/>
                  </a:solidFill>
                </a:ln>
                <a:solidFill>
                  <a:schemeClr val="tx1"/>
                </a:solidFill>
              </a:rPr>
              <a:t>value stability</a:t>
            </a:r>
          </a:p>
          <a:p>
            <a:pPr marL="0" indent="0">
              <a:buNone/>
            </a:pPr>
            <a:r>
              <a:rPr lang="en-US" dirty="0">
                <a:ln>
                  <a:solidFill>
                    <a:schemeClr val="tx1"/>
                  </a:solidFill>
                </a:ln>
                <a:solidFill>
                  <a:schemeClr val="tx1"/>
                </a:solidFill>
              </a:rPr>
              <a:t>p</a:t>
            </a:r>
            <a:r>
              <a:rPr lang="en-US" dirty="0" smtClean="0">
                <a:ln>
                  <a:solidFill>
                    <a:schemeClr val="tx1"/>
                  </a:solidFill>
                </a:ln>
                <a:solidFill>
                  <a:schemeClr val="tx1"/>
                </a:solidFill>
              </a:rPr>
              <a:t>refer clearly delineated areas of responsibility</a:t>
            </a:r>
          </a:p>
          <a:p>
            <a:pPr marL="0" indent="0">
              <a:buNone/>
            </a:pPr>
            <a:r>
              <a:rPr lang="en-US" dirty="0" smtClean="0">
                <a:ln>
                  <a:solidFill>
                    <a:schemeClr val="tx1"/>
                  </a:solidFill>
                </a:ln>
                <a:solidFill>
                  <a:schemeClr val="tx1"/>
                </a:solidFill>
              </a:rPr>
              <a:t>prefer defined relationships</a:t>
            </a:r>
          </a:p>
          <a:p>
            <a:pPr marL="0" indent="0">
              <a:buNone/>
            </a:pPr>
            <a:r>
              <a:rPr lang="en-US" dirty="0" smtClean="0">
                <a:ln>
                  <a:solidFill>
                    <a:schemeClr val="tx1"/>
                  </a:solidFill>
                </a:ln>
                <a:solidFill>
                  <a:schemeClr val="tx1"/>
                </a:solidFill>
              </a:rPr>
              <a:t>sensitive to organizational politics</a:t>
            </a:r>
          </a:p>
          <a:p>
            <a:pPr marL="0" indent="0">
              <a:buNone/>
            </a:pPr>
            <a:r>
              <a:rPr lang="en-US" dirty="0" smtClean="0">
                <a:ln>
                  <a:solidFill>
                    <a:schemeClr val="tx1"/>
                  </a:solidFill>
                </a:ln>
                <a:solidFill>
                  <a:schemeClr val="tx1"/>
                </a:solidFill>
              </a:rPr>
              <a:t>focus on a particular function, product or service</a:t>
            </a:r>
          </a:p>
          <a:p>
            <a:pPr marL="0" indent="0">
              <a:buNone/>
            </a:pPr>
            <a:r>
              <a:rPr lang="en-US" dirty="0" smtClean="0">
                <a:ln>
                  <a:solidFill>
                    <a:schemeClr val="tx1"/>
                  </a:solidFill>
                </a:ln>
                <a:solidFill>
                  <a:schemeClr val="tx1"/>
                </a:solidFill>
              </a:rPr>
              <a:t>sense of belonging, organizational integration</a:t>
            </a:r>
          </a:p>
          <a:p>
            <a:pPr marL="0" indent="0">
              <a:buNone/>
            </a:pPr>
            <a:r>
              <a:rPr lang="en-US" dirty="0" smtClean="0">
                <a:ln>
                  <a:solidFill>
                    <a:schemeClr val="tx1"/>
                  </a:solidFill>
                </a:ln>
                <a:solidFill>
                  <a:schemeClr val="tx1"/>
                </a:solidFill>
              </a:rPr>
              <a:t>sense of ownership</a:t>
            </a:r>
            <a:endParaRPr lang="en-US" dirty="0">
              <a:ln>
                <a:solidFill>
                  <a:schemeClr val="tx1"/>
                </a:solidFill>
              </a:ln>
              <a:solidFill>
                <a:schemeClr val="tx1"/>
              </a:solidFill>
            </a:endParaRPr>
          </a:p>
          <a:p>
            <a:pPr marL="0" indent="0">
              <a:buNone/>
            </a:pPr>
            <a:endParaRPr lang="en-US" dirty="0">
              <a:ln>
                <a:solidFill>
                  <a:schemeClr val="tx1"/>
                </a:solidFill>
              </a:ln>
              <a:solidFill>
                <a:schemeClr val="tx1"/>
              </a:solidFill>
            </a:endParaRPr>
          </a:p>
        </p:txBody>
      </p:sp>
      <p:grpSp>
        <p:nvGrpSpPr>
          <p:cNvPr id="13" name="Group 12"/>
          <p:cNvGrpSpPr/>
          <p:nvPr/>
        </p:nvGrpSpPr>
        <p:grpSpPr>
          <a:xfrm>
            <a:off x="0" y="6236064"/>
            <a:ext cx="9144000" cy="461082"/>
            <a:chOff x="0" y="6236064"/>
            <a:chExt cx="9144000" cy="461082"/>
          </a:xfrm>
        </p:grpSpPr>
        <p:sp>
          <p:nvSpPr>
            <p:cNvPr id="14" name="Rectangle 13"/>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5"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4105354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3060459" y="189721"/>
            <a:ext cx="6064133" cy="843999"/>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ho…</a:t>
            </a:r>
            <a:r>
              <a:rPr lang="en-US" sz="54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r>
              <a:rPr lang="en-US" sz="4600"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assessing fit</a:t>
            </a:r>
            <a:r>
              <a:rPr lang="en-US" sz="5000"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7" name="AutoShape 12" descr="data:image/jpeg;base64,/9j/4AAQSkZJRgABAQAAAQABAAD/2wCEAAkGBxQSEhUUExQWFhUXGR4bGBgYFxsYHBYdGRgfFxocHBgdHSghGBsmHhoaJDEiJSkrLi4uGB81ODMsNygtLisBCgoKDg0OGxAQGy4kICQuNCwvLCw0NCwrLDcsNCwsNDQtLSwsLCwsLCwsLCwsLCwsLCwsLC8rLCwsLCwsLCwsLP/AABEIAMcA/gMBIgACEQEDEQH/xAAbAAACAwEBAQAAAAAAAAAAAAAABQMEBgIBB//EAEIQAAIBAgQDBQUFBgQFBQAAAAECEQADBBIhMQVBUQYTImFxMoGRofAjQrHB0RRSYoLh8RUzQ5IHFiRyoiVEU3PS/8QAGgEBAAMBAQEAAAAAAAAAAAAAAAEDBAIFBv/EADARAAIBAwMCBQIFBQEAAAAAAAABAgMREiExQQRREyJhcYFC8CNSkaHBFDKx4fEF/9oADAMBAAIRAxEAPwD7jRRRQBRRRQBRXIaq3FMQ1u2WXICCNXMCJAO5AmNpI1oC3RWdw/EMcYzWcPGYSy3p8M7hSN45Zq7HE8TndFTDvlY7XYKpuCy6mYK9Pa5cwH9FJMNj8UWIaza0/cu5jusiDENlJOp5edd4XFYwsBcsWlUnUi7JA9Mup350A4ooooBN2r4ncw9jvLSB2zAEFWbSCdl56AakDXrAKrBdo8Q90KbQKm6UP2bqbS5yozE6MWXxAiIgzuK11eUBn+0PHLtlVa3aaDnktbZ9UjKoRSDLyYM/d2JIFVL3a24pIODux9oRBJLC2XAMZNJ7vbkHSM0wNXRQGZ4Z2rN6+1pbDABWbMSdIJykqVEBgNNZ1GnOleE7aYlUTv8ABuWbMWKjILaraS4C0lgZLGIOyNMEFa3IUe87+desJ0NAZBO2dwhSMHcOZSRBOU6tEMU1TwiWIBBddCDNPuA465ets122LbrcuIVBJEJcKAyVWZABmIM0xFFAe0Ujx2KxyXH7uxZuWtMn2hR9hOaQQdekaCuLuJ4gVJWxYDaZQbjEHU5pIAgxEaesUA/opJg8ZjS6i5hrSoT4iL2Ygax4coBO3PnRcxeNGaLFtgJIPeZS2ugC66xGpPwoB3RScYjGZT9jaDZtBnJBXqTHhP8Au289IbHFMQ8xbtey0MLocZhoBAI5+Y23FAPqKXcJxF583ei2I2yGdec+I+X6Crl2+qxmZROgkgSfKd6AlooooAooooAooooAqtjr+RCRvsPU7VZpRi7hDlnByrog3zE6yNPl5V1FXZVVljE8DMPDmKkeJ231Oy15xAXLuGfLbW4xIKIxKgjMI1kQY1nSvLdotFvcnxXDvt92arYjtL3cg2W8OhAYHLHUVb4bnpFamZV4UvNN2QoucCJC/wDploQRtiNIWIGwnb6k0zfA3CpuHCJ3j5luL3050Kx7UgawBqD+dc2e2SNtbb4iu7fa5T/pMPUipfS1fykr/wBHpntP/JDgsHdtXFZMBbU827+YDeEgSNwAPKBTNsZiwW/6dXEmCLoUkctDPxkb7Cq1rtQrf6bfEVJb7SKf9M/Ea1y+nqdjtdZRe0hvgrjtbVriZHI1Wc2Xykb1PSW32gBMZD6yPr6NdjjgmMh+I36fXlXLozXB2uppPZjeo8QxCkqJaNB1NKl48CYyHz125fjPwNSNxkCPAfjsOv4fEVHhy7FiqROlx1371kjqcwj+1TW8S/O396JDD6O3zqviOIqylShIbSJ3HOq6G1yRt9PEdSRvPnMz76jFljqQZfOIuiR3c6mPENp3Pyrz9pu//F/5DpP46VRd7W+V9f4jv09ZMetT2uKKFgKQBynb6/Cp07FbjKTdmMcPcLKCRBPI8qlpSvGh+4QRykVH/j42yGeWo1nn+PwrgtVOQ6opL/zAsxkPlqNfr8xUbdpFBju2+I+H10NRkixdPUfA+pfxW/fTKbFtbm+YFgvSACTpz1g7DrNLn7UKD/lt6yKjudrVH+k3+4aVGSO10lZ/SXcHisW1tjcsJbuAiFFwOGGmbpBAmNeVJsVwu85LNg7JbkZmZWGkd4NR79x5mrT9sFH+kx94ri52zUf6TH0YfpTJE/0Vf8pLhsA2Fts1u2iarmIJYsAzTJJOsZdfM1JiC9xiM0kjPaM8xOg9xivcH2j75lQWj4urDbmdtt65vWipa0PCVl7T+W5Gv9dq7TJjTlTeMlZjnAYoXFDbHmOYPmKs0p4aZYXFAyXBLeTDf3b02qDPNJPQKKKKHAUUq4xib1vxI1hV01vMVE6yJHXwx6Gk3FeLYuyXJbDhBqWIY5ZURAESJM1Ki3sQ5JbmurlhNKMJ2gtuiNBObSQNJEg6EyNQd65t9qLDXWsgt3iiSsagaa7+Y+NRLyvU6hFzV46jLB4QWwYkyZJO5rOdsuHMIv29GGjeY3B9x/KruM7WWLS57mdVmJIHIE9egPwq9hcdbxAZQDEazGoPSCaspVnCakY+poQrUnS27ejMNYyMpLBQ3PSPTTl7q9e0w0aCObDp6+f61JjsIbNxkfUDUE7kHausKSvPTmCJ+U1699MkfNxhZ4yWq3OWQ8o/Qc/r0qeCAIidh9dIqa3bB2gE8j06b/XQUWkMzp/D6czVblc0xptbHSqQukeXUn+9TW1IUzHnpz+tq4tAlp5DbTnz0n3fGpgCW5QN9OfL4afLpVMmaYR7fBwtorLGNfa33j12iB8POpMOrbmJPly5fn758qluISY5fe0+HP6161G4M5ZEjf0+PPT6FUyZup6r2O8ODM6R93Q7fUe7LXeEHjO0SY33gT7/AOte3AYEESdvz5/RM13h/wA/DHWBHPQeVVSZelZ6kN0ePlEmJnePwiP71xdU5uUfe058ufXf3cqnvDaPP1meeupnn76rYbFJcDBbltyphwpmD0MHTyHTTeubNq6L4PV3+SPEAzOnnvt9fKaju2z7QiRPI7fe5+nvAqwoPskjNz9Ov1zotqRpp5afd5c+X1vVctEa6V2yrfUkArE/d+ukVXuKSukeWnP6/SraggxpB9nT48+v1pVdtG8jsB1589J/XrVVjfF9iqykrr7/ACP6zUGUkeKPOrdxIPKDofU6D15D4V5dAUzoeTfkd9Y9/upY0RlbYpW7ZPQAbk8xy/Me49K8dwvsAFuRjl5DlHp0qTEknUnbkOlWeDcPN+6o2UeJiOnSfP62qPQtclGOUtkPexnC+7Q3W9p9vJae4rChypkgqZBHzFL+LXb1oqbT4dLfhX7YlQDJ2iJMQAJ5Ur4jxfF2UljYzLOfRskNGWPvaTvpV8Yvg+drdQ5Tc5Pc1agDauqyfD+O4hmRm7k2m/dVwxHlLae+mNjtTh3uNaUk3E1ZRErtvr5j41EtNGcwi5q8dR3RSHFdrbFtQz51U7GBrpm69AaZYDiK3pygiI3jnMbE9Ki6K8lewq7W9m/21bUOqNaYsudO8Q5lKGUzLJgmDOlU8b2fuLZFqyM+S2iKXbRsigeIT5VN2wuWLZtvduYhWaVVLBMuACTKxsASZ9KU8RgI92xevsHAuqqXCpfOAwgRpv09a1xlWwS+nWxXVUOS9g+C3giBkhgTIV4WNYgT0I+dFngd0XXbuwFIGUhhmJ1zyZ1Hs/CpOGcccWreYBTsQ5zMInczrsPjXljtPda81s2gqKNLp9lttB8T8OdZ618vNubOjzVP8Pa4t4p2fxRQC1bUtJnvLnhiDEAHrHumtF2e4e9osXUiQN2za841MUn4j2uu20DJbW6ZjKpMjfXn0+dPeCcUN4sDl0APh5T11NVK3Bj8ufqcdpeG96gce0mvqOY92/urKZSSAD5nTl0+uhr6IayPFMB3VwkGFbxDy6j3V6HTVdMH8Hndf03m8VfJSKkwAdT8hzq0hJETqdBptpvv+fvqHD2zuTBPpoOn11qW0n3iYB2mBA/KavkZYRfBKyeEQfISOfrUiqVHUc9NZPl5k/OuLQM5pJGwiJ9fPp/epVXMwM6Lz8+kRsPraqWaIrt8EljRSSw01Yxp+PQfLyqpw/GW7wZ7V1HymHykHKOQOvL8yedHF4yMNSSMuXYuz6KsxrvJPKJqtwLgAws5rhdiqKzZVC5LYIVAANBqRry0mpxg6bbevBopuzuNbCned9vDy+P1tyoww8RM6SY05wNfOevl51Ux/EbVp1tPeCs0ZZ6NoJMeGdVknX31ctMJInXNEaCDA3jaOm1ZpRkldrc1aJlfiVlnDhHyFlZVbL7LFYB305D5VkP+HvCXtd7cuOsplswuwW3qGnTNJMz015VsMZiVClsw8KuYBB9kTp12399LeF2e5a2jH27ID6CM9vxDXqwZv9kbVpo1ZRoTguf4OsfNqho9o+1PqI+70j5x7udcYsbHNry01PUDrP468qQ8S7S3bWLTDqoYEpqRLOHJBddvCoG+uxOg1rQWrOUkSZjQwNum2kdPTSstWjKCUpc6o3UWtV2K11GYaGOa6a7fIR+NR5JXQjXbTYg+usEdeVTxlO+h1HMk+ka/W0VCyHNJJAb0mfyn9OtZzZG/BA7kgg6HWQPhvp9HnVaDBBOo30386tXLcGZ02Og+P1+VQ4hDMztvtt/Tf+9csvg1wVAp2nUfMcv0rbdnuG9xaAPtNq3l0HupNwDhveXA7eynpqTy/P3CtbUwXJk62vf8NfJmO3HZIcRS2ve92ULbpnBDoUPhzCGAMg1xjOA3Bb7u2C4VUVS7SGCBRJEjXTfrXPbTEYew9u5evYhGfwKtknxBZdjljpMneKX8XZe6zWXuuMiZe7cB7q5fCSx30aZ8q9CMq/hxX062/k8eqofUMcPwe8FQMviA8WVoG0aDNoKq4PgeJF+4zW0Fs+wVbxnb2jOux+VT8G4w62kzEy0ki62ZknWCdOnzqSz2mum69s2gqqJFwnwvqNBr5n4Vkrf3ebc3dHn4f4e1xVxTs9i2RVtW1Jnxd48iMpGgzdflNafs/gXtZ84InLEtm2meZjcUj4h2wu20VktLdJ3VTqukzvt9a1oOCcTN7POXwx7PnO+p6VWrcGJYZepF2gs4S6AuJZVyeIEubZWfDIYEEA6iJ1pdxKxhWRrQxCWVjIACFKhBHhk8gN/zrj/iBxYYVLT9xauFmIzXR4UyqWGv7xOg1HP0NHit0XbIvG0LTG2reML9lmUMwM9CTy+FbY06vhqV/K72/wCCrKK3Q7wHZ5Vtoq3S6jUM3iLAyfanUa6e6uLHZbLea73zEt90+yJjYfy/M9aWcNxrdzayuzDYMrAKQAdFAMQIj3VHheJXTfuIbxYCfswwzKPDlnX/ALviKz1rqXmNnRqUqd4OyuMeJdjheQIbzoAZlBlPPSZ21pxwrhfck+LNIA2jb361ieMcWvrbBW61s5j4mcQdDA1J5x02rUdmsS7lsxc+Ee0Z+GpqpNGO8c9tTQVS4pghdTLzGo9R+VXKKsTad0WSipJxZjHtEnLJ8/TaNue3pPSqvHeGHEIiAqSGzZbgzIwAIh1ESNQfUCtBxnDZGzgGG9rXYj+lLrDmc0HxbeQ5cvU1vhVtaSPIcPDljyUOG4K/hrKWlZbyroB7DjcwCZVgOU5dBFd2+PWBeXDMXt32WVVwAWMwBOoYnfmDr0phbuGc0GDoNfTXbn+QqrxF5IyrFxzlVoBKx7b7fdG3npzFdZqcnmtfTTUsTTJcKM9wuxJS0SqHkz6h38o9gfz9RTTDWiskn2tTBHy01j9NTFV7ChQqopy2wABPQdY101+HSi+x1ygiPEddDuQIjn5dazylk7Is8q1E/EuzdvEXe8JurmADKrBFcISyhtJUKST4SDJPSmCYC/a9m53qwRlc5GEj7rqMrabZlnaTTRrIyKoJmI15jn8fOuimka6aactOdJdRJpR3SLYU2tWZrjN229s25uW3dlt5LoEHM4VoPstAJ9kk6Vxxy4bSG6ZLWHVgJBzGcpXzJRmyk7azyJZ8cVGNpLmtsM9xwwB8NtGJOWNVllPuFKLHDxeRrtm4e6T/ACl1e25iGaCcyj7oykD2jEEVZTUbRk9F+3a3zY3RnunuOLGCZBnZgbpOa43KSPZGmwEADTYa71LeBf2ZA3BMfIRz11PnvSbg/EGt2wuIRybcr3gOdPAcuoAzKYgyRsRrrTfDYkMMynMragqwI8xIEdPj5VnrQkpNv/RZCpG1jl7II0Jk8zuI+oj+tRuuZY110jTQ/Dl19/Su85DbGG89j8OY1+PWomYg5oMHT8gduf8A+elZ2XxmmQ5ZWCddiOvu86js2STkklpj1nY/XQ13eYg5oMbHXl125a/M054Dg5PesPJfzP5VzYudaMY3/QacOwgtW1QcufWrNFFWHmttu7E3H8Dhb4VcSVldVlzbIzAggEEEggGRzApdxLD4Z0yriEtoSqrkI8OWIUEHTQfCo+3vFFwwtsbNly8jPe9kZRmCAx7TEkAbb0u4qw7gultLBfu3h1XKhfLIYSPFqVmNzWqMKuCd9ODPVlBbobcNwlhgiW8SlwrMeIMzRoSfFJ9akw3ZQJde73znP9w6ou3sry2+ZpNwdciW2UDMRBe2FUMNdoO2g+Fd4XiF437gN4soBhAfEhBXc5tYn/yFZq2ktTb0kZyp3g7K5f4l2MF5FQ37iBTM2/CW0Kw2pkaz6084Zw7uc3inNHKNp8/OsJxji99LaFbzWp3Z3EHw6DU9deVa7s3iGfvMxbTLGYzvmmNTVaaMaccti3xHiJtMF7m5cBEyi5o8unzpTj8fZurNzC3TmIDK4IMaQcs/jGx8pk7a2cWyW/2UvAY94LZVXIy+GCxAgNvr032pVxq3d/ZyL/jfu1FwIJZmyrmy+/nHwrXCl5VLLfjkVZ24GvBzhnWFstZVfZD+CZnYZvqatpwvCBzcCoHO7TqffPkKzXC0ItWwAVAJ0ceIatqYjffYbiqmCT/rLhCXA0GXK/Zn2Zy+eg3PXfWKayxlbc2dHHOF721NXiOFYG4Mri2w3gvI+E0w4fYsrPdRsAYadOXPSvnPaCzmtKrK7jMdLQ8QhWOpnY7e8cq2HZUEM8x7K7D8daqTMeXntY0lFFFdlxDisOLilW2NZjEYaCUMzz1batVenKcu8GPXlSa9bzrn8QYaNOhgExMaaVbTdjJ1MFL3KDIIjY/9x0jc/Ckdvitq1dt97mU4gFbBOaAikQDrILTmnpA0IrvjdrEPdspaUNZuZu/LEgKgKwJ11bxaQZGmkTTTHcOF7USHX/Lc/cIggjmRIG2hA862Rwglnz23X2/2M8IZbIodq+E3LtlFtORkcM652XvVE+HMAY8UcvxrrheexaS1iiQQuU35YrcMRv8AcPkw15SaZ8NPeqHOYMpIYE+y40dR/D06gzVq8oIImRznXNI2jn/UVU60lDwpLRP5/U0RhHt9+xxjeILh7XeXA5LEAgHUudAo8QGvw86yvantFYuYRmt4hUIcB7RbK5ytDo2UkrJ3idtyKa4ngkgqgzWjGaw7EAZT4Tbca2WBGm40jw1xgmsXLZwzWVgGe6YEEc5O6vqZzSQTrJqyl4ULTabad/j2+/cl1cVb4K/Z3BjEWlS5c71P2cgsrkwt9ycofclVQLm3p+nDLdiz3Vi33aDwhVmIPttvqQOutIeyeJYWjlQzmFsEg6C0q2jroB4g3xp/lIMtqYgQTCiNgNzJGp/pVfUzk5uN9L7E05Le2wuW3kxLjXxqLo1OpQBH59Mm3PXlUmJ4Racl0lHInOjEHbSRs38wOnrUnFSFNu7r4HEkGDlufZkb6AEqT6VaOGgmC2smZOpjn1/oarlJq0l7foWx9UKri3gII75TzUlLi681JysZ5gjbaobXFbFxxZzEXSpORs6mBofCddtfQzTYJB1kZvMxoNPTTTX051SxHCbJuC+1tS4jxkAssaKQ24jX4npXKcHfNe1u5dF3/tJ8JhM7BNZ56nbrv9H0rVWbQVQo0AED3UntL3KSJz3PCvl039Z+FNcKjBQGOY8zVCQnUUpYrgmoooqTk8Iqni+F2rs94gYNuCTBjymKu0VKbWxDSe4vtcGsqAq2woXYAkAegmvU4NZBLBAC25kyfXWr9FQ9dzqMnFWi7Cm/2cwzgB7QYDaSxjSOvSruFwSW5yCJidSdttz5mrNFRY5xQo43iL9vx23sKmgIvErJ12aY6aUsxnFcVaR+8ayCkHOqtliCTmBM/u7dT61Z7Ydmf25EHeBChYjMneKc6FDKyNQDoZ0qriOAXEsi1alsltUVnbRsqhfEJ5xWiMKeKblryu3yV1JTWyJOE8fuPDXO7NtpC92rAkjrmbTY6Vctdp7DXWtAt3iiWWNQNPPzFLMJwW8EQMsMCZCvAG8Rr5jpzqDDcCxAvuxRBaI8JDfaSY9ozqND8qpq2T8pq6WMZQvU0dxrje12HsqGuZ1UmAcoOup5HyNMsBxJb05QRAB1jWfQmsbxfs5imtgWkQtJ/wAxiViDsM2h1FaTs9w97RYuCJAGrZtRvGpiuE2ZcpZW4HlFFFdFp4aSLiFzFysAnI4ifIctZ+t6d0txqC2+czlfwt5E7GPr511FlFZOyZSxGBhssTvGwGWNfU+vOvWRUEACeWgEab+7X4VIihlZT4nQyJ+8PKZ0qgiofEcp6DLpHP1nz8q6Krpa/aK+LPdXRcA8FyEckCA+gtv5zIQn/wCvoaYrYVd1nzgbncDp6Dzqtfs2risrBSpBERvOh9OlVeG3VYFHy57WhOUePSUf3jfzDdKsayjfscupfUZiyJjLvqdtP77VFicBbdXLpsTBBysngHssNVPoa7tJbI1CydTpt0FKu0uIZMLfNlFe4JhYiQQFMeepOulc005TUU7EJ21M32S45cuFVGHa7Z7y6t26FgpnbOJH3iMwJYAe1tpW5FnX2ZK6bDXz99VeGYdURFKW0cibgXUZiFB1PtbRPlsKnxC2wNAun8I2/p+HrVvV1YVKjcI2LqUraMr8WwBu2ri24VipCkiVkiNRpy58t657PtdGHT9oEXip7w6QGmY02A29wqf7MaQvloPr68qItryWD/Dz/r9b1T4vkw9fk7a1uWDZRwQVg8x+X4/jXWFwOZoYaD2pAg9I6Dy91UyqgyMup1GXc7D05DTypx3YQLbA8TEExHhjWfOKrZZHXgja5Li6RIByW19TE/jypsKX4K2HbOPYUQoPzNMaglRs2FFFFCQooooAooooAooooDKdtLmHtFLl67iELAoq2DBIUG4x22AEkzyqhxO6GBv2r15wyh0VbpXMGVSIAHQDcctedaDtHgcJfVUxWSJJXM+Q6jKwDAg6hoI5g0v4lhcK1lguIt2rQULKERbCwoAMwOQ99XxdHBb357FVTP6SrwbGvaUM1xmZ91u3M+TeOkHTX1qxY7UXWvPbNoKi7XSRlfQbCfMj+U1Z4bwNO7TJe7xQSQ0BpknSQeUx7hXljsqFvNd75iWnwkeETGw/l+ZqmrZy8uxq6VwUPxd7lHHdrbqJmREuHXwqddASN25kAfzU64HxVr5YHLoAfDynrqaWcS7Gi8oU3mWDMoIJkEQddtac8K4X3JPizSANo299Vq/JltLL0GVFFFdloVHftBlKnY1JRQNXFN3DMih9CydPvLyB8/w1qljUQQwCgPtMCOtaIiqP+GqLZQEnmCetSmZqlHS0RDntjQZPLUfX15Uv4k9u2wvjLFv/ADBI8SHf1IPi9xH3qtXLygmTBBiJ5g/rUWNsWr9p7TtCuIJBAM9R5g1dTkoyWW3JjTu+C5hcZYdc6PbZdiQRv+I/tXSsgzE5NSeY2yz8Br86WcHwluwrL3hcs2Z2bKMxgKNFAAAAFXRiE1lhpJ3GwXf8fnXFRRUmoO6LHL2Pcfikto90KGKK5yiJbL90ecis1wbtVcxGINtcPaZFiby3IRZEkSQcx5QNdOVaZr6TEjnOo5n8d68XEINAQOkEe+rKVWnGElKF29n2IT9jz7OYGSB7Oo+tNvSOtelrZ/c+I3/p9bVzevJGjDy159K5wzq7KqmS2m/P0/Gs5pjLLsMuHW1hrkKQnSNSB9fKrFvDPcQvOVnPOdFnYEHT51dfh6m2E5Ag+usmes1bAoa4tRjpuc2kCgAcq7ooochRRRQBRRRQBRRRQBRRRQGT7e8SXDrabuLNwuxXPe9lAFJgmNzsNufoV3FLobD94La2S1tWhguW0XVSQQd9fLXStRxfihskAWLt2Rp3altZiDpAHOZpZxDidhx9ph7rBwCRk+7lDSwkDyjU6VojUhiljr37lVSLfIt4Ribi2bYzZtSCUhVOrTCg6fqK6scQum+696WAn7MEZl0Tc5uUn/etPcDYwvd28oVFygqhbKUkTGWdCJ2qUYPChs3gzczm15Def4V+Aqms8paaGvpJKELSV9THcW4pfVFK3mt6mWYyCMrQB4tIMH0BrT9msSzs2YtsPaM/DU13e4dgngN3bAGQC8wfj61fwFqyCe6Kk84bN6c9KqSMmLzvcvUUUV2WhRRRQBXkV7RQCHj1jIRcGx0PkevwpScWBz/vWwv2gylTsRWLxbZHZGDSumitr56CjMHURweXDJDiwOZ89K6t3xqZ6k6co/pVMYsHk2n8DfpXdvFCY8XX2W6enlQzZ+pYbEiZnr+MR8q8/agdZ9NKrviBJENp/C3X0rk4sbQ2v8De/lQZ25Ra/awdZPlTrgGG3unnsPxPof160l4aO9uBADB1PhYQBvuK2SIAABsKg2dMr68Hte0UVJsCiiigCiiigCiiigCiiigCiiigM321sYp0t/spcAMe8FplS4Rl8MM2kBtxS7ieHutZKX2l+6XvMkglggzZSDzPQVtaKvjXtFRstP1Kp08uTCcPtFbVoLIHtQ8llzAsQxJ3BMVUwVr/AKq6wRgdQWYQh9j2RzmOp9k9a+jUVTUebuaemqeDDHfW58q7QrNpQyu4zHS0pzCVYSSDKiDuI3FbHspMtMeyuwj46nWtJRXCjYz+H5srhRRRXRYFFFFAFFFFAeUk7TYSU7xRqu8cx191PK8ZZEGhxUhnFo+dHEAcj8DU1l9Rvprsfrl+FecawxsXSuViu6nqD+m1VrV7xJo3X+n15UPFcnGVnuizdeJ3+fWPhUXfg9fgaha97eh0P50x7OYTvruqnIurTz6D3/lUEweUlFM0vZ/B5LeYiGfX0HIU2rwV7UntQioqyCivDSL/AJsw+a4oLE27ndt4YhoDRLQCIO9SotptcHQ+opKe1GHzImZsz5ci5TLZ4jTl7QmY+VOqgBRRRQBRRRQBRRRQBRRRQC7iGOuW28Nh7iwNUImSTyJGgAknzqg3H7w3wV3U6Qybe8jXyphxDg9q8wZw0gRozLp7jS292NwzFT9oIMxnJB9zTH8sGgLC8Xu51BwtwK3OQSpzFRI6QAdCd+dV73aC+jOpwN5gGhWRkIfxQDBIInQ/HprO3ZfDndX2j/Mfl08Wh865/wCU8Pz7w7x9q4ifQjYaUAWONX2Df9FdRgpIzMmUsFnKCrEwTpMe6vG47eH/ALHEGGyyDb16sJcSvnv5VM3ZuwVCkPCzH2j8zJ1mmeFw621CKIUbCZ/GgPbDllUlSpIBKndZ5GOdSUUUAUUUUAUUUUAUUUUAo7S8P720Sol01Xz6j31iMKTmXcEAEbamdt9/1r6bWD7TcNNnEo6jwO3wbp7/AM6HmdfTatVXyLboMsFliSIiNTm9fqa3/BMB3NoL946sfM/pt7qy/Yvhme415h4VYhfMzvW3oddBS08R87HtFFFD0Tw1l+JPcUko18HMQCihgNZlg0giJG2xBrUGsvxbAvmzIt86uSbbgFSVAAXMOcaEelcvdEZuLxtv+xTD4rU99ij4VLTYtiJUkgD94CZy8451y3EbmkXMcDlGZv2YHNlhfYIMEwToI1PlUT4K+V9jiB33xKAmY8tFPuIHLlVuxgr5DDLjBmWJbELGrLtA8JAnUdD1rokaYfjTKi5rN9xGrd2A0gldUnnlmQIgjrU+D46LlwILN9Z2ZrRVdp1J2/rSzh3D2N4O9vEW1UggG6pQkAASqiT6npWpoAooooAooooAooooAooooAooooAooooAooooAooooAooooAooooApbxNLd62VLLI1UyPCynQ/EH51Pjrrr4ly5QDmzGPSlS2gY8FjfTXmD0ny+XvqSirP6bF7A4ZbZVUuCFEFQRqTrJ86Y0jSyQdFsyP4th5ydaZYO5cJOcLECCux+fpQUpLaxboooqC88NZ3inajuAM9vUswgOJGXqI21B94rRGsp244Ozqt61AuKQDP7pMT0069KspOCl51oZesdVUm6W5zwztst9riJah7ZjKzwX1yjLoZk06x/H7Fhwl58hyhpIOUSSAMwEScraeRrO9j+zJS/cxN8KboJVSCYmPEek8tPOmnaDE3xdC2rgQBAxBw5uyc8e3nUDSfD6HyNbN9SpRqJSpJpW1T3vzyyw/azBqSDiEBEzJIjLvMjSIrg9r8ICAbuUlQ4lWAylA4Mx+6Z+PSkJ47dhZuzrDEYNvESxAABaFOw3MkHQVL/iGJkL3mpjX9l0AInWX0aCBr5+gFQ4ftlggQO/Uz0DGPUgaDUb9RXuK7XYS2RmubhSIVmBDiVMgbfhImKR3sZetu8vLxGYYIw8aL9oDqs5hz3mu8PxK8qli5Yk5SP2WCrGCI2LKBptQD5+0+GUqDcgsQFGVtSQrAbdHX59DTishwnjYVwtzO8hYC4U28kmEJ1JA/CDtFM7vae2pg2r89O5Y+n15igHlFLuG8YS8xRQ6sAGIdCuhMDf0+VMaAKKKKAKKKKAKKKKAKKKKAKKKKAKKKKAKKKKA4uIGBB1B3qv/AIba/cH0Iryihy4p7oP8NtfuCrSIAIG1FFCVFLZHVFFFCQrl1BBB1B0IoooDjD4dUUKogDYVLRRQbHkV7RRQBRRRQHkV7RRQHkV7RRQ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4593276" y="3507019"/>
            <a:ext cx="3029684" cy="2605413"/>
            <a:chOff x="5785733" y="2912317"/>
            <a:chExt cx="3198437" cy="294728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455" y="2912317"/>
              <a:ext cx="2239657" cy="2947280"/>
            </a:xfrm>
            <a:prstGeom prst="rect">
              <a:avLst/>
            </a:prstGeom>
          </p:spPr>
        </p:pic>
        <p:grpSp>
          <p:nvGrpSpPr>
            <p:cNvPr id="8" name="Group 7"/>
            <p:cNvGrpSpPr/>
            <p:nvPr/>
          </p:nvGrpSpPr>
          <p:grpSpPr>
            <a:xfrm>
              <a:off x="5785733" y="3124442"/>
              <a:ext cx="3198437" cy="1001742"/>
              <a:chOff x="5716731" y="2788015"/>
              <a:chExt cx="3198437" cy="1001742"/>
            </a:xfrm>
          </p:grpSpPr>
          <p:sp>
            <p:nvSpPr>
              <p:cNvPr id="5" name="Rectangle 4"/>
              <p:cNvSpPr/>
              <p:nvPr/>
            </p:nvSpPr>
            <p:spPr>
              <a:xfrm>
                <a:off x="5716732" y="2788015"/>
                <a:ext cx="3198436" cy="1001742"/>
              </a:xfrm>
              <a:prstGeom prst="rect">
                <a:avLst/>
              </a:prstGeom>
              <a:solidFill>
                <a:schemeClr val="bg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731" y="3192349"/>
                <a:ext cx="2737104" cy="5974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939" y="2792462"/>
                <a:ext cx="2818256" cy="752139"/>
              </a:xfrm>
              <a:prstGeom prst="rect">
                <a:avLst/>
              </a:prstGeom>
            </p:spPr>
          </p:pic>
        </p:grpSp>
      </p:grpSp>
      <p:grpSp>
        <p:nvGrpSpPr>
          <p:cNvPr id="24" name="Group 23"/>
          <p:cNvGrpSpPr/>
          <p:nvPr/>
        </p:nvGrpSpPr>
        <p:grpSpPr>
          <a:xfrm>
            <a:off x="391884" y="3891914"/>
            <a:ext cx="2997090" cy="2222016"/>
            <a:chOff x="314794" y="3563559"/>
            <a:chExt cx="3335439" cy="2539485"/>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67" y="3926203"/>
              <a:ext cx="2782766" cy="217684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794" y="3563559"/>
              <a:ext cx="1906751" cy="1247333"/>
            </a:xfrm>
            <a:prstGeom prst="rect">
              <a:avLst/>
            </a:prstGeom>
          </p:spPr>
        </p:pic>
      </p:grpSp>
      <p:grpSp>
        <p:nvGrpSpPr>
          <p:cNvPr id="23" name="Group 22"/>
          <p:cNvGrpSpPr/>
          <p:nvPr/>
        </p:nvGrpSpPr>
        <p:grpSpPr>
          <a:xfrm>
            <a:off x="614418" y="1355407"/>
            <a:ext cx="4540257" cy="2162498"/>
            <a:chOff x="289814" y="1139783"/>
            <a:chExt cx="5001557" cy="2446244"/>
          </a:xfrm>
        </p:grpSpPr>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1254" y="1959039"/>
              <a:ext cx="2163682" cy="1626988"/>
            </a:xfrm>
            <a:prstGeom prst="rect">
              <a:avLst/>
            </a:prstGeom>
          </p:spPr>
        </p:pic>
        <p:pic>
          <p:nvPicPr>
            <p:cNvPr id="13" name="Picture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66169" y="1139783"/>
              <a:ext cx="1623246" cy="210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814" y="1259407"/>
              <a:ext cx="5001557" cy="640824"/>
            </a:xfrm>
            <a:prstGeom prst="rect">
              <a:avLst/>
            </a:prstGeom>
          </p:spPr>
        </p:pic>
      </p:grpSp>
      <p:grpSp>
        <p:nvGrpSpPr>
          <p:cNvPr id="19" name="Group 18"/>
          <p:cNvGrpSpPr/>
          <p:nvPr/>
        </p:nvGrpSpPr>
        <p:grpSpPr>
          <a:xfrm>
            <a:off x="0" y="6236064"/>
            <a:ext cx="9144000" cy="461082"/>
            <a:chOff x="0" y="6236064"/>
            <a:chExt cx="9144000" cy="461082"/>
          </a:xfrm>
        </p:grpSpPr>
        <p:sp>
          <p:nvSpPr>
            <p:cNvPr id="20" name="Rectangle 19"/>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1"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pic>
        <p:nvPicPr>
          <p:cNvPr id="9218" name="Picture 2" descr="http://www.phillipatanzilo.com/wp-content/uploads/2010/12/DISC-Model.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05432" y="1092881"/>
            <a:ext cx="2272261" cy="228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620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37" y="-10907"/>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80716" y="206812"/>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ho…</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r>
              <a:rPr lang="en-US" sz="4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assessing</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3" name="Title 1"/>
          <p:cNvSpPr txBox="1">
            <a:spLocks/>
          </p:cNvSpPr>
          <p:nvPr/>
        </p:nvSpPr>
        <p:spPr bwMode="auto">
          <a:xfrm>
            <a:off x="153704" y="1291294"/>
            <a:ext cx="2146112" cy="5170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b="1" dirty="0" smtClean="0">
                <a:ln w="3175">
                  <a:solidFill>
                    <a:schemeClr val="tx1"/>
                  </a:solidFill>
                </a:ln>
                <a:solidFill>
                  <a:srgbClr val="EAB200"/>
                </a:solidFill>
              </a:rPr>
              <a:t>N8Traits</a:t>
            </a:r>
            <a:endParaRPr lang="en-US" b="1" dirty="0">
              <a:ln w="3175">
                <a:solidFill>
                  <a:schemeClr val="tx1"/>
                </a:solidFill>
              </a:ln>
              <a:solidFill>
                <a:srgbClr val="EAB200"/>
              </a:solidFill>
            </a:endParaRPr>
          </a:p>
        </p:txBody>
      </p:sp>
      <p:sp>
        <p:nvSpPr>
          <p:cNvPr id="10" name="Content Placeholder 2"/>
          <p:cNvSpPr>
            <a:spLocks noGrp="1"/>
          </p:cNvSpPr>
          <p:nvPr/>
        </p:nvSpPr>
        <p:spPr bwMode="auto">
          <a:xfrm>
            <a:off x="153704" y="2005268"/>
            <a:ext cx="8869283" cy="23792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 </a:t>
            </a:r>
            <a:r>
              <a:rPr lang="en-US" b="1" dirty="0" smtClean="0"/>
              <a:t>           </a:t>
            </a:r>
            <a:r>
              <a:rPr lang="en-US" sz="1700" b="1" dirty="0" smtClean="0"/>
              <a:t>measures a range distribution for 10 work-life drivers and 6 planning drivers</a:t>
            </a:r>
          </a:p>
          <a:p>
            <a:pPr marL="0" indent="0">
              <a:spcBef>
                <a:spcPts val="2400"/>
              </a:spcBef>
              <a:buNone/>
            </a:pPr>
            <a:r>
              <a:rPr lang="en-US" sz="1700" b="1" dirty="0" smtClean="0"/>
              <a:t>			accurate for 90% of the population</a:t>
            </a:r>
          </a:p>
          <a:p>
            <a:pPr marL="0" indent="0">
              <a:spcBef>
                <a:spcPts val="2400"/>
              </a:spcBef>
              <a:buNone/>
            </a:pPr>
            <a:r>
              <a:rPr lang="en-US" sz="1700" b="1" dirty="0" smtClean="0"/>
              <a:t>		remains stable over time, expands analysis beyond profiles alone</a:t>
            </a:r>
            <a:endParaRPr lang="en-US" sz="1700" b="1" dirty="0"/>
          </a:p>
          <a:p>
            <a:pPr marL="0" indent="0">
              <a:spcBef>
                <a:spcPts val="2400"/>
              </a:spcBef>
              <a:buNone/>
            </a:pPr>
            <a:r>
              <a:rPr lang="en-US" sz="1700" b="1" dirty="0" smtClean="0"/>
              <a:t>       yields 10 work-life profiles and describes interaction styles between them:</a:t>
            </a:r>
          </a:p>
          <a:p>
            <a:pPr marL="0" indent="0">
              <a:buNone/>
            </a:pPr>
            <a:endParaRPr lang="en-US" b="1" dirty="0"/>
          </a:p>
          <a:p>
            <a:pPr marL="0" indent="0">
              <a:buNone/>
            </a:pPr>
            <a:endParaRPr lang="en-US" b="1" dirty="0" smtClean="0"/>
          </a:p>
        </p:txBody>
      </p:sp>
      <p:sp>
        <p:nvSpPr>
          <p:cNvPr id="13" name="Content Placeholder 2"/>
          <p:cNvSpPr>
            <a:spLocks noGrp="1"/>
          </p:cNvSpPr>
          <p:nvPr/>
        </p:nvSpPr>
        <p:spPr bwMode="auto">
          <a:xfrm>
            <a:off x="1629726" y="4080293"/>
            <a:ext cx="5639983" cy="3025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dirty="0" smtClean="0">
                <a:ln w="3175" cmpd="sng">
                  <a:solidFill>
                    <a:schemeClr val="tx1">
                      <a:lumMod val="65000"/>
                      <a:lumOff val="35000"/>
                    </a:schemeClr>
                  </a:solidFill>
                  <a:prstDash val="solid"/>
                </a:ln>
                <a:solidFill>
                  <a:srgbClr val="0070C0"/>
                </a:solidFill>
              </a:rPr>
              <a:t>Adapter | Community Builder | Engager | Facilitator |  Influencer</a:t>
            </a:r>
          </a:p>
        </p:txBody>
      </p:sp>
      <p:sp>
        <p:nvSpPr>
          <p:cNvPr id="15" name="Content Placeholder 2"/>
          <p:cNvSpPr>
            <a:spLocks noGrp="1"/>
          </p:cNvSpPr>
          <p:nvPr/>
        </p:nvSpPr>
        <p:spPr bwMode="auto">
          <a:xfrm>
            <a:off x="1056068" y="4369104"/>
            <a:ext cx="6787298" cy="3174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algn="ctr" eaLnBrk="0" hangingPunct="0">
              <a:spcBef>
                <a:spcPct val="20000"/>
              </a:spcBef>
              <a:buFont typeface="Arial" charset="0"/>
              <a:buNone/>
            </a:pPr>
            <a:r>
              <a:rPr lang="en-US" sz="1400" b="1" dirty="0" smtClean="0">
                <a:ln w="3175" cmpd="sng">
                  <a:solidFill>
                    <a:schemeClr val="tx1">
                      <a:lumMod val="65000"/>
                      <a:lumOff val="35000"/>
                    </a:schemeClr>
                  </a:solidFill>
                  <a:prstDash val="solid"/>
                </a:ln>
                <a:solidFill>
                  <a:srgbClr val="0070C0"/>
                </a:solidFill>
                <a:cs typeface="+mn-cs"/>
              </a:rPr>
              <a:t>Initiator | Reflective Thinker | </a:t>
            </a:r>
            <a:r>
              <a:rPr lang="en-US" sz="1400" b="1" dirty="0">
                <a:ln w="3175" cmpd="sng">
                  <a:solidFill>
                    <a:schemeClr val="tx1">
                      <a:lumMod val="65000"/>
                      <a:lumOff val="35000"/>
                    </a:schemeClr>
                  </a:solidFill>
                  <a:prstDash val="solid"/>
                </a:ln>
                <a:solidFill>
                  <a:srgbClr val="0070C0"/>
                </a:solidFill>
                <a:cs typeface="+mn-cs"/>
              </a:rPr>
              <a:t>Relationship </a:t>
            </a:r>
            <a:r>
              <a:rPr lang="en-US" sz="1400" b="1" dirty="0" smtClean="0">
                <a:ln w="3175" cmpd="sng">
                  <a:solidFill>
                    <a:schemeClr val="tx1">
                      <a:lumMod val="65000"/>
                      <a:lumOff val="35000"/>
                    </a:schemeClr>
                  </a:solidFill>
                  <a:prstDash val="solid"/>
                </a:ln>
                <a:solidFill>
                  <a:srgbClr val="0070C0"/>
                </a:solidFill>
                <a:cs typeface="+mn-cs"/>
              </a:rPr>
              <a:t>Builder | Strategist | </a:t>
            </a:r>
            <a:r>
              <a:rPr lang="en-US" sz="1400" b="1" dirty="0">
                <a:ln w="3175" cmpd="sng">
                  <a:solidFill>
                    <a:schemeClr val="tx1">
                      <a:lumMod val="65000"/>
                      <a:lumOff val="35000"/>
                    </a:schemeClr>
                  </a:solidFill>
                  <a:prstDash val="solid"/>
                </a:ln>
                <a:solidFill>
                  <a:srgbClr val="0070C0"/>
                </a:solidFill>
                <a:cs typeface="+mn-cs"/>
              </a:rPr>
              <a:t>Stylish Thinker</a:t>
            </a:r>
          </a:p>
        </p:txBody>
      </p:sp>
      <p:sp>
        <p:nvSpPr>
          <p:cNvPr id="16" name="Content Placeholder 2"/>
          <p:cNvSpPr>
            <a:spLocks noGrp="1"/>
          </p:cNvSpPr>
          <p:nvPr/>
        </p:nvSpPr>
        <p:spPr bwMode="auto">
          <a:xfrm>
            <a:off x="228600" y="4915874"/>
            <a:ext cx="8374341" cy="824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1700" b="1" dirty="0" smtClean="0"/>
              <a:t>Also  provides driver strength graph, strongest traits analysis, comparison to averages, compatibility analysis, strengths / weaknesses analysis</a:t>
            </a:r>
          </a:p>
        </p:txBody>
      </p:sp>
      <p:grpSp>
        <p:nvGrpSpPr>
          <p:cNvPr id="14" name="Group 13"/>
          <p:cNvGrpSpPr/>
          <p:nvPr/>
        </p:nvGrpSpPr>
        <p:grpSpPr>
          <a:xfrm>
            <a:off x="0" y="6236064"/>
            <a:ext cx="9144000" cy="461082"/>
            <a:chOff x="0" y="6236064"/>
            <a:chExt cx="9144000" cy="461082"/>
          </a:xfrm>
        </p:grpSpPr>
        <p:sp>
          <p:nvSpPr>
            <p:cNvPr id="17" name="Rectangle 16"/>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8"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30903876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gradFill>
            <a:gsLst>
              <a:gs pos="0">
                <a:schemeClr val="bg2">
                  <a:lumMod val="25000"/>
                  <a:lumOff val="75000"/>
                </a:schemeClr>
              </a:gs>
              <a:gs pos="20000">
                <a:schemeClr val="bg2">
                  <a:lumMod val="50000"/>
                  <a:tint val="44500"/>
                  <a:satMod val="160000"/>
                </a:schemeClr>
              </a:gs>
              <a:gs pos="58000">
                <a:schemeClr val="bg2">
                  <a:tint val="23500"/>
                  <a:satMod val="160000"/>
                  <a:lumMod val="66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206812"/>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who – assessing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3" name="Title 1"/>
          <p:cNvSpPr txBox="1">
            <a:spLocks/>
          </p:cNvSpPr>
          <p:nvPr/>
        </p:nvSpPr>
        <p:spPr bwMode="auto">
          <a:xfrm>
            <a:off x="4374168" y="1112295"/>
            <a:ext cx="4585285" cy="40494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sz="3400" dirty="0" smtClean="0"/>
              <a:t>N8Traits style groups</a:t>
            </a:r>
            <a:endParaRPr lang="en-US" sz="3400" dirty="0"/>
          </a:p>
        </p:txBody>
      </p:sp>
      <p:sp>
        <p:nvSpPr>
          <p:cNvPr id="10" name="Content Placeholder 2"/>
          <p:cNvSpPr>
            <a:spLocks noGrp="1"/>
          </p:cNvSpPr>
          <p:nvPr/>
        </p:nvSpPr>
        <p:spPr bwMode="auto">
          <a:xfrm>
            <a:off x="148846" y="1577576"/>
            <a:ext cx="8524876" cy="699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N8Traits </a:t>
            </a:r>
            <a:r>
              <a:rPr lang="en-US" altLang="en-US" dirty="0"/>
              <a:t>assessments result in a </a:t>
            </a:r>
            <a:r>
              <a:rPr lang="en-US" altLang="en-US" dirty="0" smtClean="0"/>
              <a:t>style grouping based on the strength of identification with each of the 10 work-life drivers and 6 behavioral attitudes; these are only part of a full assessment result, but provide a useful shorthand for preferences and likelihood of positive interaction.</a:t>
            </a:r>
            <a:endParaRPr lang="en-US" altLang="en-US" dirty="0"/>
          </a:p>
        </p:txBody>
      </p:sp>
      <p:graphicFrame>
        <p:nvGraphicFramePr>
          <p:cNvPr id="7" name="Table 6"/>
          <p:cNvGraphicFramePr>
            <a:graphicFrameLocks noGrp="1"/>
          </p:cNvGraphicFramePr>
          <p:nvPr>
            <p:extLst>
              <p:ext uri="{D42A27DB-BD31-4B8C-83A1-F6EECF244321}">
                <p14:modId xmlns:p14="http://schemas.microsoft.com/office/powerpoint/2010/main" val="1613240636"/>
              </p:ext>
            </p:extLst>
          </p:nvPr>
        </p:nvGraphicFramePr>
        <p:xfrm>
          <a:off x="228866" y="2277845"/>
          <a:ext cx="4233842" cy="3418105"/>
        </p:xfrm>
        <a:graphic>
          <a:graphicData uri="http://schemas.openxmlformats.org/drawingml/2006/table">
            <a:tbl>
              <a:tblPr firstRow="1" bandRow="1">
                <a:tableStyleId>{93296810-A885-4BE3-A3E7-6D5BEEA58F35}</a:tableStyleId>
              </a:tblPr>
              <a:tblGrid>
                <a:gridCol w="1618984"/>
                <a:gridCol w="2614858"/>
              </a:tblGrid>
              <a:tr h="482555">
                <a:tc>
                  <a:txBody>
                    <a:bodyPr/>
                    <a:lstStyle/>
                    <a:p>
                      <a:r>
                        <a:rPr lang="en-US" sz="1400" dirty="0" smtClean="0"/>
                        <a:t>Style Group</a:t>
                      </a:r>
                      <a:endParaRPr lang="en-US" sz="1400" dirty="0"/>
                    </a:p>
                  </a:txBody>
                  <a:tcPr/>
                </a:tc>
                <a:tc>
                  <a:txBody>
                    <a:bodyPr/>
                    <a:lstStyle/>
                    <a:p>
                      <a:r>
                        <a:rPr lang="en-US" sz="1400" dirty="0" smtClean="0"/>
                        <a:t>Headline</a:t>
                      </a:r>
                      <a:endParaRPr lang="en-US" sz="1400" dirty="0"/>
                    </a:p>
                  </a:txBody>
                  <a:tcPr/>
                </a:tc>
              </a:tr>
              <a:tr h="587110">
                <a:tc>
                  <a:txBody>
                    <a:bodyPr/>
                    <a:lstStyle/>
                    <a:p>
                      <a:r>
                        <a:rPr lang="en-US" sz="1400" b="0" dirty="0" smtClean="0"/>
                        <a:t>Adapter</a:t>
                      </a:r>
                      <a:endParaRPr lang="en-US" sz="1400" b="0" dirty="0"/>
                    </a:p>
                  </a:txBody>
                  <a:tcPr/>
                </a:tc>
                <a:tc>
                  <a:txBody>
                    <a:bodyPr/>
                    <a:lstStyle/>
                    <a:p>
                      <a:r>
                        <a:rPr lang="en-US" sz="1300" dirty="0" smtClean="0"/>
                        <a:t>Uniquely</a:t>
                      </a:r>
                      <a:r>
                        <a:rPr lang="en-US" sz="1300" baseline="0" dirty="0" smtClean="0"/>
                        <a:t> adaptive, versatile; prefer clear expectations</a:t>
                      </a:r>
                      <a:endParaRPr lang="en-US" sz="1300" dirty="0"/>
                    </a:p>
                  </a:txBody>
                  <a:tcPr/>
                </a:tc>
              </a:tr>
              <a:tr h="587110">
                <a:tc>
                  <a:txBody>
                    <a:bodyPr/>
                    <a:lstStyle/>
                    <a:p>
                      <a:r>
                        <a:rPr lang="en-US" sz="1400" b="0" dirty="0" smtClean="0"/>
                        <a:t>Community</a:t>
                      </a:r>
                      <a:r>
                        <a:rPr lang="en-US" sz="1400" b="0" baseline="0" dirty="0" smtClean="0"/>
                        <a:t> builder</a:t>
                      </a:r>
                      <a:endParaRPr lang="en-US" sz="1400" b="0" dirty="0"/>
                    </a:p>
                  </a:txBody>
                  <a:tcPr/>
                </a:tc>
                <a:tc>
                  <a:txBody>
                    <a:bodyPr/>
                    <a:lstStyle/>
                    <a:p>
                      <a:r>
                        <a:rPr lang="en-US" sz="1300" dirty="0" smtClean="0"/>
                        <a:t>Excel at ‘people skills’; supportive, focus</a:t>
                      </a:r>
                      <a:r>
                        <a:rPr lang="en-US" sz="1300" baseline="0" dirty="0" smtClean="0"/>
                        <a:t> on group goals</a:t>
                      </a:r>
                      <a:endParaRPr lang="en-US" sz="1300" dirty="0"/>
                    </a:p>
                  </a:txBody>
                  <a:tcPr/>
                </a:tc>
              </a:tr>
              <a:tr h="587110">
                <a:tc>
                  <a:txBody>
                    <a:bodyPr/>
                    <a:lstStyle/>
                    <a:p>
                      <a:r>
                        <a:rPr lang="en-US" sz="1400" b="0" dirty="0" smtClean="0"/>
                        <a:t>Engager</a:t>
                      </a:r>
                      <a:endParaRPr lang="en-US" sz="1400" b="0" dirty="0"/>
                    </a:p>
                  </a:txBody>
                  <a:tcPr/>
                </a:tc>
                <a:tc>
                  <a:txBody>
                    <a:bodyPr/>
                    <a:lstStyle/>
                    <a:p>
                      <a:r>
                        <a:rPr lang="en-US" sz="1300" dirty="0" smtClean="0"/>
                        <a:t>Extroverted, enthusiastic;</a:t>
                      </a:r>
                      <a:r>
                        <a:rPr lang="en-US" sz="1300" baseline="0" dirty="0" smtClean="0"/>
                        <a:t> more</a:t>
                      </a:r>
                      <a:r>
                        <a:rPr lang="en-US" sz="1300" dirty="0" smtClean="0"/>
                        <a:t> starters more than finishers</a:t>
                      </a:r>
                      <a:endParaRPr lang="en-US" sz="1300" dirty="0"/>
                    </a:p>
                  </a:txBody>
                  <a:tcPr/>
                </a:tc>
              </a:tr>
              <a:tr h="587110">
                <a:tc>
                  <a:txBody>
                    <a:bodyPr/>
                    <a:lstStyle/>
                    <a:p>
                      <a:r>
                        <a:rPr lang="en-US" sz="1400" b="0" dirty="0" smtClean="0"/>
                        <a:t>Facilitator</a:t>
                      </a:r>
                      <a:endParaRPr lang="en-US" sz="1400" b="0" dirty="0"/>
                    </a:p>
                  </a:txBody>
                  <a:tcPr/>
                </a:tc>
                <a:tc>
                  <a:txBody>
                    <a:bodyPr/>
                    <a:lstStyle/>
                    <a:p>
                      <a:r>
                        <a:rPr lang="en-US" sz="1300" dirty="0" smtClean="0"/>
                        <a:t>Agenda</a:t>
                      </a:r>
                      <a:r>
                        <a:rPr lang="en-US" sz="1300" baseline="0" dirty="0" smtClean="0"/>
                        <a:t> setters, guiders; require stability; good w/ group decisions</a:t>
                      </a:r>
                      <a:endParaRPr lang="en-US" sz="1300" dirty="0"/>
                    </a:p>
                  </a:txBody>
                  <a:tcPr/>
                </a:tc>
              </a:tr>
              <a:tr h="587110">
                <a:tc>
                  <a:txBody>
                    <a:bodyPr/>
                    <a:lstStyle/>
                    <a:p>
                      <a:r>
                        <a:rPr lang="en-US" sz="1400" b="0" dirty="0" smtClean="0"/>
                        <a:t>Influencer</a:t>
                      </a:r>
                      <a:endParaRPr lang="en-US" sz="1400" b="0" dirty="0"/>
                    </a:p>
                  </a:txBody>
                  <a:tcPr/>
                </a:tc>
                <a:tc>
                  <a:txBody>
                    <a:bodyPr/>
                    <a:lstStyle/>
                    <a:p>
                      <a:r>
                        <a:rPr lang="en-US" sz="1300" dirty="0" smtClean="0"/>
                        <a:t>Like</a:t>
                      </a:r>
                      <a:r>
                        <a:rPr lang="en-US" sz="1300" baseline="0" dirty="0" smtClean="0"/>
                        <a:t> to be at center of decision making; strong motivators</a:t>
                      </a:r>
                      <a:endParaRPr lang="en-US" sz="1300" dirty="0"/>
                    </a:p>
                  </a:txBody>
                  <a:tcPr/>
                </a:tc>
              </a:tr>
            </a:tbl>
          </a:graphicData>
        </a:graphic>
      </p:graphicFrame>
      <p:sp>
        <p:nvSpPr>
          <p:cNvPr id="11" name="Content Placeholder 2"/>
          <p:cNvSpPr>
            <a:spLocks noGrp="1"/>
          </p:cNvSpPr>
          <p:nvPr/>
        </p:nvSpPr>
        <p:spPr bwMode="auto">
          <a:xfrm>
            <a:off x="1774627" y="5767472"/>
            <a:ext cx="5410199" cy="4602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types by industry, consulting or neutral</a:t>
            </a:r>
          </a:p>
        </p:txBody>
      </p:sp>
      <p:sp>
        <p:nvSpPr>
          <p:cNvPr id="16" name="Oval 15"/>
          <p:cNvSpPr/>
          <p:nvPr/>
        </p:nvSpPr>
        <p:spPr>
          <a:xfrm>
            <a:off x="148846" y="5009887"/>
            <a:ext cx="4423154" cy="733688"/>
          </a:xfrm>
          <a:prstGeom prst="ellipse">
            <a:avLst/>
          </a:prstGeom>
          <a:noFill/>
          <a:ln w="34925">
            <a:solidFill>
              <a:srgbClr val="00B05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1650425795"/>
              </p:ext>
            </p:extLst>
          </p:nvPr>
        </p:nvGraphicFramePr>
        <p:xfrm>
          <a:off x="4648466" y="2277845"/>
          <a:ext cx="4233842" cy="3418105"/>
        </p:xfrm>
        <a:graphic>
          <a:graphicData uri="http://schemas.openxmlformats.org/drawingml/2006/table">
            <a:tbl>
              <a:tblPr firstRow="1" bandRow="1">
                <a:tableStyleId>{93296810-A885-4BE3-A3E7-6D5BEEA58F35}</a:tableStyleId>
              </a:tblPr>
              <a:tblGrid>
                <a:gridCol w="1628509"/>
                <a:gridCol w="2605333"/>
              </a:tblGrid>
              <a:tr h="482555">
                <a:tc>
                  <a:txBody>
                    <a:bodyPr/>
                    <a:lstStyle/>
                    <a:p>
                      <a:r>
                        <a:rPr lang="en-US" sz="1400" dirty="0" smtClean="0"/>
                        <a:t>Style Group</a:t>
                      </a:r>
                      <a:endParaRPr lang="en-US" sz="1400" dirty="0"/>
                    </a:p>
                  </a:txBody>
                  <a:tcPr/>
                </a:tc>
                <a:tc>
                  <a:txBody>
                    <a:bodyPr/>
                    <a:lstStyle/>
                    <a:p>
                      <a:r>
                        <a:rPr lang="en-US" sz="1400" dirty="0" smtClean="0"/>
                        <a:t>Headline</a:t>
                      </a:r>
                      <a:endParaRPr lang="en-US" sz="1400" dirty="0"/>
                    </a:p>
                  </a:txBody>
                  <a:tcPr/>
                </a:tc>
              </a:tr>
              <a:tr h="587110">
                <a:tc>
                  <a:txBody>
                    <a:bodyPr/>
                    <a:lstStyle/>
                    <a:p>
                      <a:r>
                        <a:rPr lang="en-US" sz="1400" b="0" dirty="0" smtClean="0"/>
                        <a:t>Initiator</a:t>
                      </a:r>
                      <a:endParaRPr lang="en-US" sz="1400" b="0" dirty="0"/>
                    </a:p>
                  </a:txBody>
                  <a:tcPr/>
                </a:tc>
                <a:tc>
                  <a:txBody>
                    <a:bodyPr/>
                    <a:lstStyle/>
                    <a:p>
                      <a:r>
                        <a:rPr lang="en-US" sz="1300" dirty="0" smtClean="0"/>
                        <a:t>Like</a:t>
                      </a:r>
                      <a:r>
                        <a:rPr lang="en-US" sz="1300" baseline="0" dirty="0" smtClean="0"/>
                        <a:t> to take bold, aggressive action and create the rules</a:t>
                      </a:r>
                      <a:endParaRPr lang="en-US" sz="1300" dirty="0"/>
                    </a:p>
                  </a:txBody>
                  <a:tcPr/>
                </a:tc>
              </a:tr>
              <a:tr h="587110">
                <a:tc>
                  <a:txBody>
                    <a:bodyPr/>
                    <a:lstStyle/>
                    <a:p>
                      <a:r>
                        <a:rPr lang="en-US" sz="1400" b="0" dirty="0" smtClean="0"/>
                        <a:t>Reflective</a:t>
                      </a:r>
                      <a:r>
                        <a:rPr lang="en-US" sz="1400" b="0" baseline="0" dirty="0" smtClean="0"/>
                        <a:t> Thinker</a:t>
                      </a:r>
                      <a:endParaRPr lang="en-US" sz="1400" b="0" dirty="0"/>
                    </a:p>
                  </a:txBody>
                  <a:tcPr/>
                </a:tc>
                <a:tc>
                  <a:txBody>
                    <a:bodyPr/>
                    <a:lstStyle/>
                    <a:p>
                      <a:r>
                        <a:rPr lang="en-US" sz="1300" dirty="0" smtClean="0"/>
                        <a:t>Serious, focused,</a:t>
                      </a:r>
                      <a:r>
                        <a:rPr lang="en-US" sz="1300" baseline="0" dirty="0" smtClean="0"/>
                        <a:t> analytical, objective; problem-solvers</a:t>
                      </a:r>
                      <a:endParaRPr lang="en-US" sz="1300" dirty="0"/>
                    </a:p>
                  </a:txBody>
                  <a:tcPr/>
                </a:tc>
              </a:tr>
              <a:tr h="587110">
                <a:tc>
                  <a:txBody>
                    <a:bodyPr/>
                    <a:lstStyle/>
                    <a:p>
                      <a:r>
                        <a:rPr lang="en-US" sz="1400" b="0" dirty="0" smtClean="0"/>
                        <a:t>Relationship</a:t>
                      </a:r>
                      <a:r>
                        <a:rPr lang="en-US" sz="1400" b="0" baseline="0" dirty="0" smtClean="0"/>
                        <a:t> Builder</a:t>
                      </a:r>
                      <a:endParaRPr lang="en-US" sz="1400" b="0" dirty="0"/>
                    </a:p>
                  </a:txBody>
                  <a:tcPr/>
                </a:tc>
                <a:tc>
                  <a:txBody>
                    <a:bodyPr/>
                    <a:lstStyle/>
                    <a:p>
                      <a:r>
                        <a:rPr lang="en-US" sz="1300" dirty="0" smtClean="0"/>
                        <a:t>Comfortable</a:t>
                      </a:r>
                      <a:r>
                        <a:rPr lang="en-US" sz="1300" baseline="0" dirty="0" smtClean="0"/>
                        <a:t> working with and serving others; prize stability</a:t>
                      </a:r>
                      <a:endParaRPr lang="en-US" sz="1300" dirty="0"/>
                    </a:p>
                  </a:txBody>
                  <a:tcPr/>
                </a:tc>
              </a:tr>
              <a:tr h="587110">
                <a:tc>
                  <a:txBody>
                    <a:bodyPr/>
                    <a:lstStyle/>
                    <a:p>
                      <a:r>
                        <a:rPr lang="en-US" sz="1400" b="0" dirty="0" smtClean="0"/>
                        <a:t>Strategist</a:t>
                      </a:r>
                      <a:endParaRPr lang="en-US" sz="1400" b="0" dirty="0"/>
                    </a:p>
                  </a:txBody>
                  <a:tcPr/>
                </a:tc>
                <a:tc>
                  <a:txBody>
                    <a:bodyPr/>
                    <a:lstStyle/>
                    <a:p>
                      <a:r>
                        <a:rPr lang="en-US" sz="1300" dirty="0" smtClean="0"/>
                        <a:t>Driven to reach</a:t>
                      </a:r>
                      <a:r>
                        <a:rPr lang="en-US" sz="1300" baseline="0" dirty="0" smtClean="0"/>
                        <a:t> goals, focused on knowledge, process &amp; quality</a:t>
                      </a:r>
                      <a:endParaRPr lang="en-US" sz="1300" dirty="0"/>
                    </a:p>
                  </a:txBody>
                  <a:tcPr/>
                </a:tc>
              </a:tr>
              <a:tr h="587110">
                <a:tc>
                  <a:txBody>
                    <a:bodyPr/>
                    <a:lstStyle/>
                    <a:p>
                      <a:r>
                        <a:rPr lang="en-US" sz="1400" b="0" dirty="0" smtClean="0"/>
                        <a:t>Stylish</a:t>
                      </a:r>
                      <a:r>
                        <a:rPr lang="en-US" sz="1400" b="0" baseline="0" dirty="0" smtClean="0"/>
                        <a:t> Thinker</a:t>
                      </a:r>
                      <a:endParaRPr lang="en-US" sz="1400" b="0" dirty="0"/>
                    </a:p>
                  </a:txBody>
                  <a:tcPr/>
                </a:tc>
                <a:tc>
                  <a:txBody>
                    <a:bodyPr/>
                    <a:lstStyle/>
                    <a:p>
                      <a:r>
                        <a:rPr lang="en-US" sz="1300" dirty="0" smtClean="0"/>
                        <a:t>Like</a:t>
                      </a:r>
                      <a:r>
                        <a:rPr lang="en-US" sz="1300" baseline="0" dirty="0" smtClean="0"/>
                        <a:t> interaction, testing ideas via discussion; information-focused</a:t>
                      </a:r>
                      <a:endParaRPr lang="en-US" sz="1300" dirty="0"/>
                    </a:p>
                  </a:txBody>
                  <a:tcPr/>
                </a:tc>
              </a:tr>
            </a:tbl>
          </a:graphicData>
        </a:graphic>
      </p:graphicFrame>
      <p:sp>
        <p:nvSpPr>
          <p:cNvPr id="23" name="Oval 22"/>
          <p:cNvSpPr/>
          <p:nvPr/>
        </p:nvSpPr>
        <p:spPr>
          <a:xfrm>
            <a:off x="4536299" y="3215710"/>
            <a:ext cx="4423154" cy="733688"/>
          </a:xfrm>
          <a:prstGeom prst="ellipse">
            <a:avLst/>
          </a:prstGeom>
          <a:noFill/>
          <a:ln w="34925">
            <a:solidFill>
              <a:srgbClr val="00B05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4" name="Oval 23"/>
          <p:cNvSpPr/>
          <p:nvPr/>
        </p:nvSpPr>
        <p:spPr>
          <a:xfrm>
            <a:off x="56573" y="2638065"/>
            <a:ext cx="4423154" cy="733688"/>
          </a:xfrm>
          <a:prstGeom prst="ellipse">
            <a:avLst/>
          </a:prstGeom>
          <a:noFill/>
          <a:ln w="34925">
            <a:solidFill>
              <a:srgbClr val="00B05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5" name="Oval 24"/>
          <p:cNvSpPr/>
          <p:nvPr/>
        </p:nvSpPr>
        <p:spPr>
          <a:xfrm>
            <a:off x="4572000" y="4403550"/>
            <a:ext cx="4423154" cy="733688"/>
          </a:xfrm>
          <a:prstGeom prst="ellipse">
            <a:avLst/>
          </a:prstGeom>
          <a:noFill/>
          <a:ln w="34925">
            <a:solidFill>
              <a:srgbClr val="00B05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5" name="Oval 14"/>
          <p:cNvSpPr/>
          <p:nvPr/>
        </p:nvSpPr>
        <p:spPr>
          <a:xfrm>
            <a:off x="84859" y="3277428"/>
            <a:ext cx="4423154" cy="651537"/>
          </a:xfrm>
          <a:prstGeom prst="ellipse">
            <a:avLst/>
          </a:prstGeom>
          <a:noFill/>
          <a:ln w="34925">
            <a:solidFill>
              <a:srgbClr val="C0000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6" name="Oval 25"/>
          <p:cNvSpPr/>
          <p:nvPr/>
        </p:nvSpPr>
        <p:spPr>
          <a:xfrm>
            <a:off x="4592871" y="3828105"/>
            <a:ext cx="4423154" cy="651537"/>
          </a:xfrm>
          <a:prstGeom prst="ellipse">
            <a:avLst/>
          </a:prstGeom>
          <a:noFill/>
          <a:ln w="34925">
            <a:solidFill>
              <a:srgbClr val="C0000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7" name="Oval 26"/>
          <p:cNvSpPr/>
          <p:nvPr/>
        </p:nvSpPr>
        <p:spPr>
          <a:xfrm>
            <a:off x="113145" y="3866098"/>
            <a:ext cx="4423154" cy="651537"/>
          </a:xfrm>
          <a:prstGeom prst="ellipse">
            <a:avLst/>
          </a:prstGeom>
          <a:noFill/>
          <a:ln w="34925">
            <a:solidFill>
              <a:srgbClr val="C00000"/>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grpSp>
        <p:nvGrpSpPr>
          <p:cNvPr id="20" name="Group 19"/>
          <p:cNvGrpSpPr/>
          <p:nvPr/>
        </p:nvGrpSpPr>
        <p:grpSpPr>
          <a:xfrm>
            <a:off x="0" y="6236064"/>
            <a:ext cx="9144000" cy="461082"/>
            <a:chOff x="0" y="6236064"/>
            <a:chExt cx="9144000" cy="461082"/>
          </a:xfrm>
        </p:grpSpPr>
        <p:sp>
          <p:nvSpPr>
            <p:cNvPr id="21" name="Rectangle 20"/>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32"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171328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23" grpId="0" animBg="1"/>
      <p:bldP spid="24" grpId="0" animBg="1"/>
      <p:bldP spid="25" grpId="0" animBg="1"/>
      <p:bldP spid="15"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206812"/>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here…  </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2436624" y="1139241"/>
            <a:ext cx="4791620"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smtClean="0">
                <a:ln>
                  <a:solidFill>
                    <a:schemeClr val="bg1">
                      <a:lumMod val="95000"/>
                    </a:schemeClr>
                  </a:solidFill>
                </a:ln>
                <a:solidFill>
                  <a:schemeClr val="bg1"/>
                </a:solidFill>
              </a:rPr>
              <a:t>Industry options</a:t>
            </a:r>
            <a:endParaRPr lang="en-US" dirty="0">
              <a:ln>
                <a:solidFill>
                  <a:schemeClr val="bg1">
                    <a:lumMod val="95000"/>
                  </a:schemeClr>
                </a:solidFill>
              </a:ln>
              <a:solidFill>
                <a:schemeClr val="bg1"/>
              </a:solidFill>
            </a:endParaRPr>
          </a:p>
        </p:txBody>
      </p:sp>
      <p:sp>
        <p:nvSpPr>
          <p:cNvPr id="12" name="Content Placeholder 2"/>
          <p:cNvSpPr>
            <a:spLocks noGrp="1"/>
          </p:cNvSpPr>
          <p:nvPr/>
        </p:nvSpPr>
        <p:spPr bwMode="auto">
          <a:xfrm>
            <a:off x="3431679" y="5545448"/>
            <a:ext cx="2048436" cy="533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endParaRPr lang="en-US" sz="2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grpSp>
        <p:nvGrpSpPr>
          <p:cNvPr id="17" name="Group 16"/>
          <p:cNvGrpSpPr/>
          <p:nvPr/>
        </p:nvGrpSpPr>
        <p:grpSpPr>
          <a:xfrm>
            <a:off x="0" y="6236064"/>
            <a:ext cx="9144000" cy="461082"/>
            <a:chOff x="0" y="6236064"/>
            <a:chExt cx="9144000" cy="461082"/>
          </a:xfrm>
        </p:grpSpPr>
        <p:sp>
          <p:nvSpPr>
            <p:cNvPr id="18" name="Rectangle 17"/>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9"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pic>
        <p:nvPicPr>
          <p:cNvPr id="57" name="Picture 56"/>
          <p:cNvPicPr>
            <a:picLocks noChangeAspect="1"/>
          </p:cNvPicPr>
          <p:nvPr/>
        </p:nvPicPr>
        <p:blipFill>
          <a:blip r:embed="rId3"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458390" y="1865062"/>
            <a:ext cx="1628749" cy="1628749"/>
          </a:xfrm>
          <a:prstGeom prst="rect">
            <a:avLst/>
          </a:prstGeom>
        </p:spPr>
      </p:pic>
      <p:sp>
        <p:nvSpPr>
          <p:cNvPr id="29" name="Rectangle 28"/>
          <p:cNvSpPr/>
          <p:nvPr/>
        </p:nvSpPr>
        <p:spPr>
          <a:xfrm>
            <a:off x="283647" y="1700890"/>
            <a:ext cx="1978234" cy="276999"/>
          </a:xfrm>
          <a:prstGeom prst="rect">
            <a:avLst/>
          </a:prstGeom>
        </p:spPr>
        <p:txBody>
          <a:bodyPr wrap="none">
            <a:spAutoFit/>
          </a:bodyPr>
          <a:lstStyle/>
          <a:p>
            <a:pPr eaLnBrk="0" hangingPunct="0"/>
            <a:r>
              <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Direct Technology Firms</a:t>
            </a:r>
          </a:p>
        </p:txBody>
      </p:sp>
      <p:pic>
        <p:nvPicPr>
          <p:cNvPr id="60" name="Picture 59"/>
          <p:cNvPicPr>
            <a:picLocks noChangeAspect="1"/>
          </p:cNvPicPr>
          <p:nvPr/>
        </p:nvPicPr>
        <p:blipFill>
          <a:blip r:embed="rId4"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2442414" y="1728497"/>
            <a:ext cx="2527919" cy="2527919"/>
          </a:xfrm>
          <a:prstGeom prst="rect">
            <a:avLst/>
          </a:prstGeom>
        </p:spPr>
      </p:pic>
      <p:sp>
        <p:nvSpPr>
          <p:cNvPr id="30" name="Rectangle 29"/>
          <p:cNvSpPr/>
          <p:nvPr/>
        </p:nvSpPr>
        <p:spPr>
          <a:xfrm>
            <a:off x="65316" y="3276344"/>
            <a:ext cx="2960914" cy="600164"/>
          </a:xfrm>
          <a:prstGeom prst="rect">
            <a:avLst/>
          </a:prstGeom>
        </p:spPr>
        <p:txBody>
          <a:bodyPr wrap="square">
            <a:spAutoFit/>
          </a:bodyPr>
          <a:lstStyle/>
          <a:p>
            <a:pPr eaLnBrk="0" hangingPunct="0"/>
            <a:r>
              <a:rPr lang="en-US" altLang="en-US" sz="1100" b="1" dirty="0">
                <a:cs typeface="Arial" pitchFamily="34" charset="0"/>
              </a:rPr>
              <a:t>Software firms, </a:t>
            </a:r>
            <a:r>
              <a:rPr lang="en-US" altLang="en-US" sz="1100" b="1" dirty="0" smtClean="0">
                <a:cs typeface="Arial" pitchFamily="34" charset="0"/>
              </a:rPr>
              <a:t>integrators</a:t>
            </a:r>
            <a:endParaRPr lang="en-US" altLang="en-US" sz="1100" b="1" dirty="0">
              <a:cs typeface="Arial" pitchFamily="34" charset="0"/>
            </a:endParaRPr>
          </a:p>
          <a:p>
            <a:pPr eaLnBrk="0" hangingPunct="0"/>
            <a:r>
              <a:rPr lang="en-US" altLang="en-US" sz="1100" b="1" dirty="0">
                <a:cs typeface="Arial" pitchFamily="34" charset="0"/>
              </a:rPr>
              <a:t>Computer Systems Design / related</a:t>
            </a:r>
          </a:p>
          <a:p>
            <a:pPr eaLnBrk="0" hangingPunct="0"/>
            <a:r>
              <a:rPr lang="en-US" altLang="en-US" sz="1100" b="1" dirty="0">
                <a:cs typeface="Arial" pitchFamily="34" charset="0"/>
              </a:rPr>
              <a:t>Computer / Electronic manufacturing</a:t>
            </a:r>
          </a:p>
        </p:txBody>
      </p:sp>
      <p:sp>
        <p:nvSpPr>
          <p:cNvPr id="62" name="Rectangle 61"/>
          <p:cNvSpPr/>
          <p:nvPr/>
        </p:nvSpPr>
        <p:spPr>
          <a:xfrm>
            <a:off x="2967971" y="1756818"/>
            <a:ext cx="1492524"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Other Technology</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sp>
        <p:nvSpPr>
          <p:cNvPr id="31" name="Rectangle 30"/>
          <p:cNvSpPr/>
          <p:nvPr/>
        </p:nvSpPr>
        <p:spPr>
          <a:xfrm>
            <a:off x="2738773" y="3977376"/>
            <a:ext cx="2736742" cy="938719"/>
          </a:xfrm>
          <a:prstGeom prst="rect">
            <a:avLst/>
          </a:prstGeom>
        </p:spPr>
        <p:txBody>
          <a:bodyPr wrap="square">
            <a:spAutoFit/>
          </a:bodyPr>
          <a:lstStyle/>
          <a:p>
            <a:pPr eaLnBrk="0" hangingPunct="0"/>
            <a:r>
              <a:rPr lang="en-US" altLang="en-US" sz="1100" b="1" dirty="0">
                <a:cs typeface="Arial" pitchFamily="34" charset="0"/>
              </a:rPr>
              <a:t>Telecommunications</a:t>
            </a:r>
          </a:p>
          <a:p>
            <a:pPr eaLnBrk="0" hangingPunct="0"/>
            <a:r>
              <a:rPr lang="en-US" altLang="en-US" sz="1100" b="1" dirty="0">
                <a:cs typeface="Arial" pitchFamily="34" charset="0"/>
              </a:rPr>
              <a:t>Scientific Research / Development</a:t>
            </a:r>
          </a:p>
          <a:p>
            <a:pPr eaLnBrk="0" hangingPunct="0"/>
            <a:r>
              <a:rPr lang="en-US" altLang="en-US" sz="1100" b="1" dirty="0">
                <a:cs typeface="Arial" pitchFamily="34" charset="0"/>
              </a:rPr>
              <a:t>Aerospace</a:t>
            </a:r>
          </a:p>
          <a:p>
            <a:pPr eaLnBrk="0" hangingPunct="0"/>
            <a:r>
              <a:rPr lang="en-US" altLang="en-US" sz="1100" b="1" dirty="0">
                <a:cs typeface="Arial" pitchFamily="34" charset="0"/>
              </a:rPr>
              <a:t>Automotive / transport technology</a:t>
            </a:r>
          </a:p>
          <a:p>
            <a:pPr eaLnBrk="0" hangingPunct="0"/>
            <a:r>
              <a:rPr lang="en-US" altLang="en-US" sz="1100" b="1" dirty="0">
                <a:cs typeface="Arial" pitchFamily="34" charset="0"/>
              </a:rPr>
              <a:t>Utilities / Energy management</a:t>
            </a:r>
          </a:p>
        </p:txBody>
      </p:sp>
      <p:pic>
        <p:nvPicPr>
          <p:cNvPr id="64" name="Picture 63"/>
          <p:cNvPicPr>
            <a:picLocks noChangeAspect="1"/>
          </p:cNvPicPr>
          <p:nvPr/>
        </p:nvPicPr>
        <p:blipFill>
          <a:blip r:embed="rId5"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4894131" y="2214142"/>
            <a:ext cx="2203908" cy="2203908"/>
          </a:xfrm>
          <a:prstGeom prst="rect">
            <a:avLst/>
          </a:prstGeom>
        </p:spPr>
      </p:pic>
      <p:sp>
        <p:nvSpPr>
          <p:cNvPr id="65" name="Rectangle 64"/>
          <p:cNvSpPr/>
          <p:nvPr/>
        </p:nvSpPr>
        <p:spPr>
          <a:xfrm>
            <a:off x="5656743" y="2148710"/>
            <a:ext cx="654346"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Health</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sp>
        <p:nvSpPr>
          <p:cNvPr id="32" name="Rectangle 31"/>
          <p:cNvSpPr/>
          <p:nvPr/>
        </p:nvSpPr>
        <p:spPr>
          <a:xfrm>
            <a:off x="5533720" y="4243723"/>
            <a:ext cx="1444852" cy="769441"/>
          </a:xfrm>
          <a:prstGeom prst="rect">
            <a:avLst/>
          </a:prstGeom>
        </p:spPr>
        <p:txBody>
          <a:bodyPr wrap="square">
            <a:spAutoFit/>
          </a:bodyPr>
          <a:lstStyle/>
          <a:p>
            <a:pPr eaLnBrk="0" hangingPunct="0"/>
            <a:r>
              <a:rPr lang="en-US" altLang="en-US" sz="1100" b="1" dirty="0">
                <a:cs typeface="Arial" pitchFamily="34" charset="0"/>
              </a:rPr>
              <a:t>Healthcare</a:t>
            </a:r>
          </a:p>
          <a:p>
            <a:pPr eaLnBrk="0" hangingPunct="0"/>
            <a:r>
              <a:rPr lang="en-US" altLang="en-US" sz="1100" b="1" dirty="0">
                <a:cs typeface="Arial" pitchFamily="34" charset="0"/>
              </a:rPr>
              <a:t>Pharmaceuticals</a:t>
            </a:r>
          </a:p>
          <a:p>
            <a:pPr eaLnBrk="0" hangingPunct="0"/>
            <a:r>
              <a:rPr lang="en-US" altLang="en-US" sz="1100" b="1" dirty="0">
                <a:cs typeface="Arial" pitchFamily="34" charset="0"/>
              </a:rPr>
              <a:t>Medical Insurers</a:t>
            </a:r>
          </a:p>
          <a:p>
            <a:pPr eaLnBrk="0" hangingPunct="0"/>
            <a:r>
              <a:rPr lang="en-US" altLang="en-US" sz="1100" b="1" dirty="0">
                <a:cs typeface="Arial" pitchFamily="34" charset="0"/>
              </a:rPr>
              <a:t>HIMS / Analytics</a:t>
            </a:r>
          </a:p>
        </p:txBody>
      </p:sp>
      <p:pic>
        <p:nvPicPr>
          <p:cNvPr id="67" name="Picture 66"/>
          <p:cNvPicPr>
            <a:picLocks noChangeAspect="1"/>
          </p:cNvPicPr>
          <p:nvPr/>
        </p:nvPicPr>
        <p:blipFill>
          <a:blip r:embed="rId5"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6853559" y="472426"/>
            <a:ext cx="2203908" cy="2203908"/>
          </a:xfrm>
          <a:prstGeom prst="rect">
            <a:avLst/>
          </a:prstGeom>
        </p:spPr>
      </p:pic>
      <p:sp>
        <p:nvSpPr>
          <p:cNvPr id="68" name="Rectangle 67"/>
          <p:cNvSpPr/>
          <p:nvPr/>
        </p:nvSpPr>
        <p:spPr>
          <a:xfrm>
            <a:off x="7507317" y="406994"/>
            <a:ext cx="853119"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Financial</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sp>
        <p:nvSpPr>
          <p:cNvPr id="33" name="Rectangle 32"/>
          <p:cNvSpPr/>
          <p:nvPr/>
        </p:nvSpPr>
        <p:spPr>
          <a:xfrm>
            <a:off x="7036777" y="2478936"/>
            <a:ext cx="1935309" cy="600164"/>
          </a:xfrm>
          <a:prstGeom prst="rect">
            <a:avLst/>
          </a:prstGeom>
        </p:spPr>
        <p:txBody>
          <a:bodyPr wrap="square">
            <a:spAutoFit/>
          </a:bodyPr>
          <a:lstStyle/>
          <a:p>
            <a:pPr eaLnBrk="0" hangingPunct="0"/>
            <a:r>
              <a:rPr lang="en-US" altLang="en-US" sz="1100" b="1" dirty="0">
                <a:cs typeface="Arial" pitchFamily="34" charset="0"/>
              </a:rPr>
              <a:t>Banking / credit services</a:t>
            </a:r>
          </a:p>
          <a:p>
            <a:pPr eaLnBrk="0" hangingPunct="0"/>
            <a:r>
              <a:rPr lang="en-US" altLang="en-US" sz="1100" b="1" dirty="0">
                <a:cs typeface="Arial" pitchFamily="34" charset="0"/>
              </a:rPr>
              <a:t>Securities / investments</a:t>
            </a:r>
          </a:p>
          <a:p>
            <a:pPr eaLnBrk="0" hangingPunct="0"/>
            <a:r>
              <a:rPr lang="en-US" altLang="en-US" sz="1100" b="1" dirty="0">
                <a:cs typeface="Arial" pitchFamily="34" charset="0"/>
              </a:rPr>
              <a:t>Insurance</a:t>
            </a:r>
            <a:endParaRPr lang="en-US" altLang="en-US" sz="11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pic>
        <p:nvPicPr>
          <p:cNvPr id="70" name="Picture 69"/>
          <p:cNvPicPr>
            <a:picLocks noChangeAspect="1"/>
          </p:cNvPicPr>
          <p:nvPr/>
        </p:nvPicPr>
        <p:blipFill>
          <a:blip r:embed="rId6"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4295588" y="5395606"/>
            <a:ext cx="584394" cy="584394"/>
          </a:xfrm>
          <a:prstGeom prst="rect">
            <a:avLst/>
          </a:prstGeom>
        </p:spPr>
      </p:pic>
      <p:sp>
        <p:nvSpPr>
          <p:cNvPr id="71" name="Rectangle 70"/>
          <p:cNvSpPr/>
          <p:nvPr/>
        </p:nvSpPr>
        <p:spPr>
          <a:xfrm>
            <a:off x="4100967" y="5164903"/>
            <a:ext cx="938077"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Non-Profit</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pic>
        <p:nvPicPr>
          <p:cNvPr id="72" name="Picture 71"/>
          <p:cNvPicPr>
            <a:picLocks noChangeAspect="1"/>
          </p:cNvPicPr>
          <p:nvPr/>
        </p:nvPicPr>
        <p:blipFill>
          <a:blip r:embed="rId7"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361768" y="4115999"/>
            <a:ext cx="1725371" cy="1725371"/>
          </a:xfrm>
          <a:prstGeom prst="rect">
            <a:avLst/>
          </a:prstGeom>
        </p:spPr>
      </p:pic>
      <p:pic>
        <p:nvPicPr>
          <p:cNvPr id="73" name="Picture 72"/>
          <p:cNvPicPr>
            <a:picLocks noChangeAspect="1"/>
          </p:cNvPicPr>
          <p:nvPr/>
        </p:nvPicPr>
        <p:blipFill>
          <a:blip r:embed="rId5" cstate="print">
            <a:duotone>
              <a:prstClr val="black"/>
              <a:srgbClr val="EAB200">
                <a:tint val="45000"/>
                <a:satMod val="400000"/>
              </a:srgbClr>
            </a:duotone>
            <a:extLst>
              <a:ext uri="{28A0092B-C50C-407E-A947-70E740481C1C}">
                <a14:useLocalDpi xmlns:a14="http://schemas.microsoft.com/office/drawing/2010/main" val="0"/>
              </a:ext>
            </a:extLst>
          </a:blip>
          <a:stretch>
            <a:fillRect/>
          </a:stretch>
        </p:blipFill>
        <p:spPr>
          <a:xfrm>
            <a:off x="6853559" y="3156500"/>
            <a:ext cx="2203908" cy="2203908"/>
          </a:xfrm>
          <a:prstGeom prst="rect">
            <a:avLst/>
          </a:prstGeom>
        </p:spPr>
      </p:pic>
      <p:sp>
        <p:nvSpPr>
          <p:cNvPr id="74" name="Rectangle 73"/>
          <p:cNvSpPr/>
          <p:nvPr/>
        </p:nvSpPr>
        <p:spPr>
          <a:xfrm>
            <a:off x="6930374" y="3117530"/>
            <a:ext cx="2044149"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Public Sector / Education</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sp>
        <p:nvSpPr>
          <p:cNvPr id="34" name="Rectangle 33"/>
          <p:cNvSpPr/>
          <p:nvPr/>
        </p:nvSpPr>
        <p:spPr>
          <a:xfrm>
            <a:off x="7106901" y="5121451"/>
            <a:ext cx="2008526" cy="938719"/>
          </a:xfrm>
          <a:prstGeom prst="rect">
            <a:avLst/>
          </a:prstGeom>
        </p:spPr>
        <p:txBody>
          <a:bodyPr wrap="square">
            <a:spAutoFit/>
          </a:bodyPr>
          <a:lstStyle/>
          <a:p>
            <a:pPr eaLnBrk="0" hangingPunct="0"/>
            <a:r>
              <a:rPr lang="en-US" altLang="en-US" sz="1100" b="1" dirty="0">
                <a:cs typeface="Arial" pitchFamily="34" charset="0"/>
              </a:rPr>
              <a:t>Federal government</a:t>
            </a:r>
          </a:p>
          <a:p>
            <a:pPr eaLnBrk="0" hangingPunct="0"/>
            <a:r>
              <a:rPr lang="en-US" altLang="en-US" sz="1100" b="1" dirty="0">
                <a:cs typeface="Arial" pitchFamily="34" charset="0"/>
              </a:rPr>
              <a:t>State / Local government</a:t>
            </a:r>
          </a:p>
          <a:p>
            <a:pPr eaLnBrk="0" hangingPunct="0"/>
            <a:r>
              <a:rPr lang="en-US" altLang="en-US" sz="1100" b="1" dirty="0">
                <a:cs typeface="Arial" pitchFamily="34" charset="0"/>
              </a:rPr>
              <a:t>Universities</a:t>
            </a:r>
          </a:p>
          <a:p>
            <a:pPr eaLnBrk="0" hangingPunct="0"/>
            <a:r>
              <a:rPr lang="en-US" altLang="en-US" sz="1100" b="1" dirty="0">
                <a:cs typeface="Arial" pitchFamily="34" charset="0"/>
              </a:rPr>
              <a:t>Educational services</a:t>
            </a:r>
          </a:p>
          <a:p>
            <a:pPr eaLnBrk="0" hangingPunct="0"/>
            <a:r>
              <a:rPr lang="en-US" altLang="en-US" sz="1100" b="1" dirty="0">
                <a:cs typeface="Arial" pitchFamily="34" charset="0"/>
              </a:rPr>
              <a:t>School systems</a:t>
            </a:r>
          </a:p>
        </p:txBody>
      </p:sp>
      <p:sp>
        <p:nvSpPr>
          <p:cNvPr id="76" name="Rectangle 75"/>
          <p:cNvSpPr/>
          <p:nvPr/>
        </p:nvSpPr>
        <p:spPr>
          <a:xfrm>
            <a:off x="292936" y="3992230"/>
            <a:ext cx="1983235" cy="276999"/>
          </a:xfrm>
          <a:prstGeom prst="rect">
            <a:avLst/>
          </a:prstGeom>
        </p:spPr>
        <p:txBody>
          <a:bodyPr wrap="none">
            <a:spAutoFit/>
          </a:bodyPr>
          <a:lstStyle/>
          <a:p>
            <a:pPr eaLnBrk="0" hangingPunct="0"/>
            <a:r>
              <a:rPr lang="en-US" altLang="en-US"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rPr>
              <a:t>Industrial Manufacturing</a:t>
            </a:r>
            <a:endParaRPr lang="en-US" altLang="en-US"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cs typeface="Arial" pitchFamily="34" charset="0"/>
            </a:endParaRPr>
          </a:p>
        </p:txBody>
      </p:sp>
      <p:sp>
        <p:nvSpPr>
          <p:cNvPr id="35" name="Rectangle 34"/>
          <p:cNvSpPr/>
          <p:nvPr/>
        </p:nvSpPr>
        <p:spPr>
          <a:xfrm>
            <a:off x="28219" y="5606903"/>
            <a:ext cx="2850267" cy="276999"/>
          </a:xfrm>
          <a:prstGeom prst="rect">
            <a:avLst/>
          </a:prstGeom>
        </p:spPr>
        <p:txBody>
          <a:bodyPr wrap="none">
            <a:spAutoFit/>
          </a:bodyPr>
          <a:lstStyle/>
          <a:p>
            <a:r>
              <a:rPr lang="en-US" altLang="en-US" b="1" dirty="0">
                <a:cs typeface="Arial" pitchFamily="34" charset="0"/>
              </a:rPr>
              <a:t>chemical, machinery, food, steel, </a:t>
            </a:r>
            <a:r>
              <a:rPr lang="en-US" altLang="en-US" b="1" dirty="0" err="1">
                <a:cs typeface="Arial" pitchFamily="34" charset="0"/>
              </a:rPr>
              <a:t>etc</a:t>
            </a:r>
            <a:endParaRPr lang="en-US" dirty="0"/>
          </a:p>
        </p:txBody>
      </p:sp>
    </p:spTree>
    <p:extLst>
      <p:ext uri="{BB962C8B-B14F-4D97-AF65-F5344CB8AC3E}">
        <p14:creationId xmlns:p14="http://schemas.microsoft.com/office/powerpoint/2010/main" val="338552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206812"/>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here…  </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2698840" y="1203755"/>
            <a:ext cx="4791620"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ln>
                  <a:solidFill>
                    <a:schemeClr val="bg1">
                      <a:lumMod val="95000"/>
                    </a:schemeClr>
                  </a:solidFill>
                </a:ln>
                <a:solidFill>
                  <a:schemeClr val="bg1"/>
                </a:solidFill>
              </a:rPr>
              <a:t>c</a:t>
            </a:r>
            <a:r>
              <a:rPr lang="en-US" dirty="0" smtClean="0">
                <a:ln>
                  <a:solidFill>
                    <a:schemeClr val="bg1">
                      <a:lumMod val="95000"/>
                    </a:schemeClr>
                  </a:solidFill>
                </a:ln>
                <a:solidFill>
                  <a:schemeClr val="bg1"/>
                </a:solidFill>
              </a:rPr>
              <a:t>onsulting options</a:t>
            </a:r>
            <a:endParaRPr lang="en-US" dirty="0">
              <a:ln>
                <a:solidFill>
                  <a:schemeClr val="bg1">
                    <a:lumMod val="95000"/>
                  </a:schemeClr>
                </a:solidFill>
              </a:ln>
              <a:solidFill>
                <a:schemeClr val="bg1"/>
              </a:solidFill>
            </a:endParaRPr>
          </a:p>
        </p:txBody>
      </p:sp>
      <p:sp>
        <p:nvSpPr>
          <p:cNvPr id="12" name="Content Placeholder 2"/>
          <p:cNvSpPr>
            <a:spLocks noGrp="1"/>
          </p:cNvSpPr>
          <p:nvPr/>
        </p:nvSpPr>
        <p:spPr bwMode="auto">
          <a:xfrm>
            <a:off x="3431679" y="5545448"/>
            <a:ext cx="2048436" cy="533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endParaRPr lang="en-US" sz="2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sp>
        <p:nvSpPr>
          <p:cNvPr id="13" name="Content Placeholder 2"/>
          <p:cNvSpPr>
            <a:spLocks noGrp="1"/>
          </p:cNvSpPr>
          <p:nvPr/>
        </p:nvSpPr>
        <p:spPr bwMode="auto">
          <a:xfrm>
            <a:off x="428310" y="4522044"/>
            <a:ext cx="5051805" cy="527660"/>
          </a:xfrm>
          <a:prstGeom prst="rect">
            <a:avLst/>
          </a:prstGeom>
          <a:noFill/>
          <a:ln w="9525">
            <a:noFill/>
            <a:miter lim="800000"/>
            <a:headEnd/>
            <a:tailEnd/>
          </a:ln>
        </p:spPr>
        <p:txBody>
          <a:bodyPr vert="horz" wrap="none" lIns="0" tIns="0" rIns="0" bIns="0" numCol="1" anchor="t" anchorCtr="0" compatLnSpc="1">
            <a:prstTxWarp prst="textNoShape">
              <a:avLst/>
            </a:prstTxWarp>
          </a:bodyPr>
          <a:lstStyle/>
          <a:p>
            <a:pPr eaLnBrk="0" hangingPunct="0"/>
            <a:r>
              <a:rPr lang="en-US" sz="28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boutique or niche operations</a:t>
            </a:r>
            <a:endParaRPr lang="en-US" sz="28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endParaRPr lang="en-US" sz="2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sp>
        <p:nvSpPr>
          <p:cNvPr id="14" name="Content Placeholder 2"/>
          <p:cNvSpPr>
            <a:spLocks noGrp="1"/>
          </p:cNvSpPr>
          <p:nvPr/>
        </p:nvSpPr>
        <p:spPr bwMode="auto">
          <a:xfrm>
            <a:off x="2738747" y="2306927"/>
            <a:ext cx="6376679" cy="55315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sz="28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large </a:t>
            </a:r>
            <a:r>
              <a:rPr lang="en-US" sz="28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multinationals, a.k.a. </a:t>
            </a:r>
            <a:r>
              <a:rPr lang="en-US" sz="28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a:t>
            </a:r>
            <a:r>
              <a:rPr lang="en-US" sz="32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Big Six’</a:t>
            </a:r>
          </a:p>
          <a:p>
            <a:pPr eaLnBrk="0" hangingPunct="0"/>
            <a:endParaRPr lang="en-US" sz="28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sp>
        <p:nvSpPr>
          <p:cNvPr id="15" name="Content Placeholder 2"/>
          <p:cNvSpPr>
            <a:spLocks noGrp="1"/>
          </p:cNvSpPr>
          <p:nvPr/>
        </p:nvSpPr>
        <p:spPr bwMode="auto">
          <a:xfrm>
            <a:off x="2049005" y="5373542"/>
            <a:ext cx="3813420" cy="4737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sz="28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Local-based models</a:t>
            </a:r>
            <a:endParaRPr lang="en-US" sz="28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sp>
        <p:nvSpPr>
          <p:cNvPr id="16" name="Content Placeholder 2"/>
          <p:cNvSpPr>
            <a:spLocks noGrp="1"/>
          </p:cNvSpPr>
          <p:nvPr/>
        </p:nvSpPr>
        <p:spPr bwMode="auto">
          <a:xfrm>
            <a:off x="148846" y="3536201"/>
            <a:ext cx="8819146" cy="55315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r>
              <a:rPr lang="en-US" sz="28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consulting arms of product or service companies</a:t>
            </a:r>
            <a:endParaRPr lang="en-US" sz="3200" b="1"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endParaRPr lang="en-US" sz="2800" b="1"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p:txBody>
      </p:sp>
      <p:grpSp>
        <p:nvGrpSpPr>
          <p:cNvPr id="17" name="Group 16"/>
          <p:cNvGrpSpPr/>
          <p:nvPr/>
        </p:nvGrpSpPr>
        <p:grpSpPr>
          <a:xfrm>
            <a:off x="0" y="6236064"/>
            <a:ext cx="9144000" cy="461082"/>
            <a:chOff x="0" y="6236064"/>
            <a:chExt cx="9144000" cy="461082"/>
          </a:xfrm>
        </p:grpSpPr>
        <p:sp>
          <p:nvSpPr>
            <p:cNvPr id="18" name="Rectangle 17"/>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9"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pic>
        <p:nvPicPr>
          <p:cNvPr id="1026" name="Picture 2" descr="H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36" y="2830318"/>
            <a:ext cx="1301125" cy="304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35823" y="2353657"/>
            <a:ext cx="881592" cy="300659"/>
          </a:xfrm>
          <a:prstGeom prst="rect">
            <a:avLst/>
          </a:prstGeom>
        </p:spPr>
      </p:pic>
      <p:pic>
        <p:nvPicPr>
          <p:cNvPr id="1032" name="Picture 8" descr="PwC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360" y="2167834"/>
            <a:ext cx="523149" cy="4007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a:stretch>
            <a:fillRect/>
          </a:stretch>
        </p:blipFill>
        <p:spPr>
          <a:xfrm>
            <a:off x="1968216" y="1957323"/>
            <a:ext cx="839481" cy="363146"/>
          </a:xfrm>
          <a:prstGeom prst="rect">
            <a:avLst/>
          </a:prstGeom>
        </p:spPr>
      </p:pic>
      <p:pic>
        <p:nvPicPr>
          <p:cNvPr id="6" name="Picture 5"/>
          <p:cNvPicPr>
            <a:picLocks noChangeAspect="1"/>
          </p:cNvPicPr>
          <p:nvPr/>
        </p:nvPicPr>
        <p:blipFill>
          <a:blip r:embed="rId7"/>
          <a:stretch>
            <a:fillRect/>
          </a:stretch>
        </p:blipFill>
        <p:spPr>
          <a:xfrm>
            <a:off x="413248" y="1690928"/>
            <a:ext cx="1045029" cy="323812"/>
          </a:xfrm>
          <a:prstGeom prst="rect">
            <a:avLst/>
          </a:prstGeom>
        </p:spPr>
      </p:pic>
      <p:pic>
        <p:nvPicPr>
          <p:cNvPr id="1034" name="Picture 10" descr="EY Ernst Young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2541" y="2541485"/>
            <a:ext cx="655853" cy="3564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5401063" y="3843357"/>
            <a:ext cx="744851" cy="416476"/>
          </a:xfrm>
          <a:prstGeom prst="rect">
            <a:avLst/>
          </a:prstGeom>
        </p:spPr>
      </p:pic>
      <p:pic>
        <p:nvPicPr>
          <p:cNvPr id="9" name="Picture 8"/>
          <p:cNvPicPr>
            <a:picLocks noChangeAspect="1"/>
          </p:cNvPicPr>
          <p:nvPr/>
        </p:nvPicPr>
        <p:blipFill>
          <a:blip r:embed="rId10"/>
          <a:stretch>
            <a:fillRect/>
          </a:stretch>
        </p:blipFill>
        <p:spPr>
          <a:xfrm>
            <a:off x="6231671" y="4089359"/>
            <a:ext cx="838200" cy="542925"/>
          </a:xfrm>
          <a:prstGeom prst="rect">
            <a:avLst/>
          </a:prstGeom>
        </p:spPr>
      </p:pic>
      <p:pic>
        <p:nvPicPr>
          <p:cNvPr id="10" name="Picture 9"/>
          <p:cNvPicPr>
            <a:picLocks noChangeAspect="1"/>
          </p:cNvPicPr>
          <p:nvPr/>
        </p:nvPicPr>
        <p:blipFill>
          <a:blip r:embed="rId11"/>
          <a:stretch>
            <a:fillRect/>
          </a:stretch>
        </p:blipFill>
        <p:spPr>
          <a:xfrm>
            <a:off x="7296847" y="3859518"/>
            <a:ext cx="1260021" cy="384153"/>
          </a:xfrm>
          <a:prstGeom prst="rect">
            <a:avLst/>
          </a:prstGeom>
        </p:spPr>
      </p:pic>
      <p:pic>
        <p:nvPicPr>
          <p:cNvPr id="25" name="Picture 24"/>
          <p:cNvPicPr/>
          <p:nvPr/>
        </p:nvPicPr>
        <p:blipFill>
          <a:blip r:embed="rId12" cstate="print">
            <a:extLst>
              <a:ext uri="{28A0092B-C50C-407E-A947-70E740481C1C}">
                <a14:useLocalDpi xmlns:a14="http://schemas.microsoft.com/office/drawing/2010/main" val="0"/>
              </a:ext>
            </a:extLst>
          </a:blip>
          <a:stretch>
            <a:fillRect/>
          </a:stretch>
        </p:blipFill>
        <p:spPr>
          <a:xfrm>
            <a:off x="5862425" y="5254315"/>
            <a:ext cx="2605300" cy="291133"/>
          </a:xfrm>
          <a:prstGeom prst="rect">
            <a:avLst/>
          </a:prstGeom>
          <a:solidFill>
            <a:schemeClr val="bg1"/>
          </a:solidFill>
        </p:spPr>
      </p:pic>
      <p:pic>
        <p:nvPicPr>
          <p:cNvPr id="11" name="Picture 10"/>
          <p:cNvPicPr>
            <a:picLocks noChangeAspect="1"/>
          </p:cNvPicPr>
          <p:nvPr/>
        </p:nvPicPr>
        <p:blipFill>
          <a:blip r:embed="rId13"/>
          <a:stretch>
            <a:fillRect/>
          </a:stretch>
        </p:blipFill>
        <p:spPr>
          <a:xfrm>
            <a:off x="7116536" y="5754000"/>
            <a:ext cx="881062" cy="316929"/>
          </a:xfrm>
          <a:prstGeom prst="rect">
            <a:avLst/>
          </a:prstGeom>
        </p:spPr>
      </p:pic>
    </p:spTree>
    <p:extLst>
      <p:ext uri="{BB962C8B-B14F-4D97-AF65-F5344CB8AC3E}">
        <p14:creationId xmlns:p14="http://schemas.microsoft.com/office/powerpoint/2010/main" val="377716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574" y="-1"/>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7" y="206812"/>
            <a:ext cx="4270754" cy="943808"/>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here…</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811728" y="1110905"/>
            <a:ext cx="8481119"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smtClean="0">
                <a:ln>
                  <a:solidFill>
                    <a:schemeClr val="bg1">
                      <a:lumMod val="95000"/>
                    </a:schemeClr>
                  </a:solidFill>
                </a:ln>
                <a:solidFill>
                  <a:schemeClr val="bg1"/>
                </a:solidFill>
              </a:rPr>
              <a:t>more about the </a:t>
            </a:r>
            <a:r>
              <a:rPr lang="en-US" sz="4000" b="1" dirty="0" smtClean="0">
                <a:ln>
                  <a:solidFill>
                    <a:schemeClr val="bg1">
                      <a:lumMod val="95000"/>
                    </a:schemeClr>
                  </a:solidFill>
                </a:ln>
                <a:solidFill>
                  <a:schemeClr val="bg1"/>
                </a:solidFill>
              </a:rPr>
              <a:t>consulting</a:t>
            </a:r>
            <a:r>
              <a:rPr lang="en-US" b="1" dirty="0" smtClean="0">
                <a:ln>
                  <a:solidFill>
                    <a:schemeClr val="bg1">
                      <a:lumMod val="95000"/>
                    </a:schemeClr>
                  </a:solidFill>
                </a:ln>
                <a:solidFill>
                  <a:schemeClr val="bg1"/>
                </a:solidFill>
              </a:rPr>
              <a:t> </a:t>
            </a:r>
            <a:r>
              <a:rPr lang="en-US" dirty="0" smtClean="0">
                <a:ln>
                  <a:solidFill>
                    <a:schemeClr val="bg1">
                      <a:lumMod val="95000"/>
                    </a:schemeClr>
                  </a:solidFill>
                </a:ln>
                <a:solidFill>
                  <a:schemeClr val="bg1"/>
                </a:solidFill>
              </a:rPr>
              <a:t>options</a:t>
            </a:r>
            <a:endParaRPr lang="en-US" dirty="0">
              <a:ln>
                <a:solidFill>
                  <a:schemeClr val="bg1">
                    <a:lumMod val="95000"/>
                  </a:schemeClr>
                </a:solidFill>
              </a:ln>
              <a:solidFill>
                <a:schemeClr val="bg1"/>
              </a:solidFill>
            </a:endParaRPr>
          </a:p>
        </p:txBody>
      </p:sp>
      <p:grpSp>
        <p:nvGrpSpPr>
          <p:cNvPr id="8" name="Group 7"/>
          <p:cNvGrpSpPr/>
          <p:nvPr/>
        </p:nvGrpSpPr>
        <p:grpSpPr>
          <a:xfrm>
            <a:off x="5589814" y="1825640"/>
            <a:ext cx="3400427" cy="2408970"/>
            <a:chOff x="4676250" y="2074859"/>
            <a:chExt cx="4267389" cy="3020148"/>
          </a:xfrm>
        </p:grpSpPr>
        <p:sp>
          <p:nvSpPr>
            <p:cNvPr id="20" name="Rounded Rectangle 19"/>
            <p:cNvSpPr/>
            <p:nvPr/>
          </p:nvSpPr>
          <p:spPr>
            <a:xfrm>
              <a:off x="4676250" y="2074859"/>
              <a:ext cx="4267389" cy="3020148"/>
            </a:xfrm>
            <a:prstGeom prst="roundRect">
              <a:avLst>
                <a:gd name="adj" fmla="val 2309"/>
              </a:avLst>
            </a:prstGeom>
            <a:solidFill>
              <a:schemeClr val="bg1">
                <a:lumMod val="95000"/>
                <a:alpha val="4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119063" indent="-117475">
                <a:spcBef>
                  <a:spcPts val="200"/>
                </a:spcBef>
                <a:buFontTx/>
                <a:buChar char="•"/>
                <a:defRPr/>
              </a:pPr>
              <a:endParaRPr lang="en-US" sz="900" dirty="0">
                <a:solidFill>
                  <a:schemeClr val="tx1"/>
                </a:solidFill>
                <a:cs typeface="Arial" charset="0"/>
              </a:endParaRPr>
            </a:p>
          </p:txBody>
        </p:sp>
        <p:pic>
          <p:nvPicPr>
            <p:cNvPr id="24" name="Picture 23" descr="Unique Alternative_revaug2012.png"/>
            <p:cNvPicPr>
              <a:picLocks noChangeAspect="1"/>
            </p:cNvPicPr>
            <p:nvPr/>
          </p:nvPicPr>
          <p:blipFill>
            <a:blip r:embed="rId2" cstate="print"/>
            <a:stretch>
              <a:fillRect/>
            </a:stretch>
          </p:blipFill>
          <p:spPr>
            <a:xfrm>
              <a:off x="4747008" y="2213655"/>
              <a:ext cx="4126845" cy="2757034"/>
            </a:xfrm>
            <a:prstGeom prst="rect">
              <a:avLst/>
            </a:prstGeom>
          </p:spPr>
        </p:pic>
        <p:sp>
          <p:nvSpPr>
            <p:cNvPr id="3" name="Oval 2"/>
            <p:cNvSpPr/>
            <p:nvPr/>
          </p:nvSpPr>
          <p:spPr>
            <a:xfrm>
              <a:off x="6172200" y="2984047"/>
              <a:ext cx="1964871" cy="408214"/>
            </a:xfrm>
            <a:prstGeom prst="ellipse">
              <a:avLst/>
            </a:prstGeom>
            <a:solidFill>
              <a:srgbClr val="A9D18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grpSp>
      <p:grpSp>
        <p:nvGrpSpPr>
          <p:cNvPr id="14" name="Group 13"/>
          <p:cNvGrpSpPr/>
          <p:nvPr/>
        </p:nvGrpSpPr>
        <p:grpSpPr>
          <a:xfrm>
            <a:off x="0" y="6236064"/>
            <a:ext cx="9144000" cy="461082"/>
            <a:chOff x="0" y="6236064"/>
            <a:chExt cx="9144000" cy="461082"/>
          </a:xfrm>
        </p:grpSpPr>
        <p:sp>
          <p:nvSpPr>
            <p:cNvPr id="15" name="Rectangle 14"/>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6"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
        <p:nvSpPr>
          <p:cNvPr id="18" name="Content Placeholder 2"/>
          <p:cNvSpPr>
            <a:spLocks noGrp="1"/>
          </p:cNvSpPr>
          <p:nvPr/>
        </p:nvSpPr>
        <p:spPr bwMode="auto">
          <a:xfrm>
            <a:off x="0" y="1721090"/>
            <a:ext cx="5965370" cy="5136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hangingPunct="0"/>
            <a:r>
              <a:rPr lang="en-US" sz="20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Big Six</a:t>
            </a:r>
          </a:p>
          <a:p>
            <a:pPr eaLnBrk="0" hangingPunct="0"/>
            <a:r>
              <a:rPr lang="en-US" sz="20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complexity, access, resources</a:t>
            </a:r>
          </a:p>
          <a:p>
            <a:pPr eaLnBrk="0" hangingPunct="0"/>
            <a:r>
              <a:rPr lang="en-US" sz="20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20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rgbClr val="C00000"/>
                  </a:solidFill>
                </a:ln>
                <a:solidFill>
                  <a:srgbClr val="C00000"/>
                </a:solidFill>
                <a:effectLst>
                  <a:outerShdw blurRad="38100" dist="38100" dir="2700000" algn="tl">
                    <a:srgbClr val="000000">
                      <a:alpha val="43137"/>
                    </a:srgbClr>
                  </a:outerShdw>
                </a:effectLst>
                <a:latin typeface="+mn-lt"/>
                <a:ea typeface="+mj-ea"/>
                <a:cs typeface="Arial" pitchFamily="34" charset="0"/>
              </a:rPr>
              <a:t>travel, pigeon-holing, up-or-out, visibility</a:t>
            </a:r>
          </a:p>
          <a:p>
            <a:pPr eaLnBrk="0" hangingPunct="0"/>
            <a:endParaRPr lang="en-US" sz="20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20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Consulting arms</a:t>
            </a:r>
          </a:p>
          <a:p>
            <a:pPr eaLnBrk="0" hangingPunct="0"/>
            <a:r>
              <a:rPr lang="en-US" sz="20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resources, recognition, industry advancement</a:t>
            </a:r>
          </a:p>
          <a:p>
            <a:pPr eaLnBrk="0" hangingPunct="0"/>
            <a:r>
              <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a:ln>
                  <a:solidFill>
                    <a:srgbClr val="C00000"/>
                  </a:solidFill>
                </a:ln>
                <a:solidFill>
                  <a:srgbClr val="C00000"/>
                </a:solidFill>
                <a:effectLst>
                  <a:outerShdw blurRad="38100" dist="38100" dir="2700000" algn="tl">
                    <a:srgbClr val="000000">
                      <a:alpha val="43137"/>
                    </a:srgbClr>
                  </a:outerShdw>
                </a:effectLst>
                <a:latin typeface="+mn-lt"/>
                <a:ea typeface="+mj-ea"/>
                <a:cs typeface="Arial" pitchFamily="34" charset="0"/>
              </a:rPr>
              <a:t>narrow specialization, depth of opportunity, travel</a:t>
            </a:r>
          </a:p>
          <a:p>
            <a:pPr eaLnBrk="0" hangingPunct="0"/>
            <a:endPar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Boutique / Niche</a:t>
            </a:r>
          </a:p>
          <a:p>
            <a:pPr eaLnBrk="0" hangingPunct="0"/>
            <a:r>
              <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visibility, entrepreneurial, client base</a:t>
            </a:r>
          </a:p>
          <a:p>
            <a:pPr eaLnBrk="0" hangingPunct="0"/>
            <a:r>
              <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a:ln>
                  <a:solidFill>
                    <a:srgbClr val="C00000"/>
                  </a:solidFill>
                </a:ln>
                <a:solidFill>
                  <a:srgbClr val="C00000"/>
                </a:solidFill>
                <a:effectLst>
                  <a:outerShdw blurRad="38100" dist="38100" dir="2700000" algn="tl">
                    <a:srgbClr val="000000">
                      <a:alpha val="43137"/>
                    </a:srgbClr>
                  </a:outerShdw>
                </a:effectLst>
                <a:latin typeface="+mn-lt"/>
                <a:ea typeface="+mj-ea"/>
                <a:cs typeface="Arial" pitchFamily="34" charset="0"/>
              </a:rPr>
              <a:t>resources, risk, narrow specialization, travel</a:t>
            </a:r>
          </a:p>
        </p:txBody>
      </p:sp>
      <p:sp>
        <p:nvSpPr>
          <p:cNvPr id="19" name="Content Placeholder 2"/>
          <p:cNvSpPr>
            <a:spLocks noGrp="1"/>
          </p:cNvSpPr>
          <p:nvPr/>
        </p:nvSpPr>
        <p:spPr bwMode="auto">
          <a:xfrm>
            <a:off x="-32658" y="5095155"/>
            <a:ext cx="8989050" cy="10519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hangingPunct="0"/>
            <a:r>
              <a:rPr lang="en-US" sz="18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Local-based</a:t>
            </a:r>
          </a:p>
          <a:p>
            <a:pPr eaLnBrk="0" hangingPunct="0"/>
            <a:r>
              <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no travel, work-life balance, </a:t>
            </a:r>
            <a:r>
              <a:rPr lang="en-US" sz="1800" dirty="0" smtClean="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local visibility</a:t>
            </a:r>
            <a:r>
              <a:rPr lang="en-US" sz="1800" dirty="0">
                <a:ln>
                  <a:solidFill>
                    <a:srgbClr val="75AC3E"/>
                  </a:solidFill>
                </a:ln>
                <a:solidFill>
                  <a:srgbClr val="75AC3E"/>
                </a:solidFill>
                <a:effectLst>
                  <a:outerShdw blurRad="38100" dist="38100" dir="2700000" algn="tl">
                    <a:srgbClr val="000000">
                      <a:alpha val="43137"/>
                    </a:srgbClr>
                  </a:outerShdw>
                </a:effectLst>
                <a:latin typeface="+mn-lt"/>
                <a:ea typeface="+mj-ea"/>
                <a:cs typeface="Arial" pitchFamily="34" charset="0"/>
              </a:rPr>
              <a:t>, broad opportunities / skill growth</a:t>
            </a:r>
          </a:p>
          <a:p>
            <a:pPr eaLnBrk="0" hangingPunct="0"/>
            <a:r>
              <a:rPr lang="en-US" sz="1800" dirty="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rPr>
              <a:t>  </a:t>
            </a:r>
            <a:r>
              <a:rPr lang="en-US" sz="1800" dirty="0" smtClean="0">
                <a:ln>
                  <a:solidFill>
                    <a:srgbClr val="C00000"/>
                  </a:solidFill>
                </a:ln>
                <a:solidFill>
                  <a:srgbClr val="C00000"/>
                </a:solidFill>
                <a:effectLst>
                  <a:outerShdw blurRad="38100" dist="38100" dir="2700000" algn="tl">
                    <a:srgbClr val="000000">
                      <a:alpha val="43137"/>
                    </a:srgbClr>
                  </a:outerShdw>
                </a:effectLst>
                <a:latin typeface="+mn-lt"/>
                <a:ea typeface="+mj-ea"/>
                <a:cs typeface="Arial" pitchFamily="34" charset="0"/>
              </a:rPr>
              <a:t>complexity / role type, resources, national visibility</a:t>
            </a:r>
            <a:endParaRPr lang="en-US" sz="1800" dirty="0">
              <a:ln>
                <a:solidFill>
                  <a:srgbClr val="C00000"/>
                </a:solidFill>
              </a:ln>
              <a:solidFill>
                <a:srgbClr val="C00000"/>
              </a:solidFill>
              <a:effectLst>
                <a:outerShdw blurRad="38100" dist="38100" dir="2700000" algn="tl">
                  <a:srgbClr val="000000">
                    <a:alpha val="43137"/>
                  </a:srgbClr>
                </a:outerShdw>
              </a:effectLst>
              <a:latin typeface="+mn-lt"/>
              <a:ea typeface="+mj-ea"/>
              <a:cs typeface="Arial" pitchFamily="34" charset="0"/>
            </a:endParaRPr>
          </a:p>
        </p:txBody>
      </p:sp>
    </p:spTree>
    <p:extLst>
      <p:ext uri="{BB962C8B-B14F-4D97-AF65-F5344CB8AC3E}">
        <p14:creationId xmlns:p14="http://schemas.microsoft.com/office/powerpoint/2010/main" val="101569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gradFill>
            <a:gsLst>
              <a:gs pos="0">
                <a:schemeClr val="bg2">
                  <a:lumMod val="25000"/>
                  <a:lumOff val="75000"/>
                </a:schemeClr>
              </a:gs>
              <a:gs pos="20000">
                <a:schemeClr val="bg2">
                  <a:lumMod val="50000"/>
                  <a:tint val="44500"/>
                  <a:satMod val="160000"/>
                </a:schemeClr>
              </a:gs>
              <a:gs pos="58000">
                <a:schemeClr val="bg2">
                  <a:tint val="23500"/>
                  <a:satMod val="160000"/>
                  <a:lumMod val="66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6" y="206812"/>
            <a:ext cx="6501925" cy="1009650"/>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ow…  </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3820485" y="1923931"/>
            <a:ext cx="3638006"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smtClean="0"/>
              <a:t>consulting</a:t>
            </a:r>
            <a:endParaRPr lang="en-US" dirty="0"/>
          </a:p>
        </p:txBody>
      </p:sp>
      <p:sp>
        <p:nvSpPr>
          <p:cNvPr id="5" name="Content Placeholder 2"/>
          <p:cNvSpPr>
            <a:spLocks noGrp="1"/>
          </p:cNvSpPr>
          <p:nvPr/>
        </p:nvSpPr>
        <p:spPr bwMode="auto">
          <a:xfrm>
            <a:off x="991960" y="2806246"/>
            <a:ext cx="6976947" cy="17899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Find out more at </a:t>
            </a:r>
            <a:r>
              <a:rPr lang="en-US" dirty="0" smtClean="0">
                <a:hlinkClick r:id="rId2"/>
              </a:rPr>
              <a:t>www.Daugherty.com</a:t>
            </a:r>
            <a:r>
              <a:rPr lang="en-US" dirty="0" smtClean="0"/>
              <a:t> </a:t>
            </a:r>
          </a:p>
          <a:p>
            <a:r>
              <a:rPr lang="en-US" dirty="0" smtClean="0"/>
              <a:t>Contact our talent team at </a:t>
            </a:r>
            <a:r>
              <a:rPr lang="en-US" dirty="0" smtClean="0">
                <a:hlinkClick r:id="rId3"/>
              </a:rPr>
              <a:t>Jen.Moulton@Daugherty.com</a:t>
            </a:r>
            <a:endParaRPr lang="en-US" dirty="0" smtClean="0"/>
          </a:p>
          <a:p>
            <a:r>
              <a:rPr lang="en-US" dirty="0" smtClean="0"/>
              <a:t>Questions?  Contact Monika at </a:t>
            </a:r>
            <a:r>
              <a:rPr lang="en-US" dirty="0" smtClean="0">
                <a:hlinkClick r:id="rId4"/>
              </a:rPr>
              <a:t>Monika.Mueller@Daugherty.com</a:t>
            </a:r>
            <a:endParaRPr lang="en-US" dirty="0" smtClean="0"/>
          </a:p>
          <a:p>
            <a:pPr marL="0" indent="0">
              <a:buNone/>
            </a:pPr>
            <a:r>
              <a:rPr lang="en-US" dirty="0"/>
              <a:t>	 </a:t>
            </a:r>
            <a:r>
              <a:rPr lang="en-US" dirty="0" smtClean="0"/>
              <a:t>        Contact Ron at </a:t>
            </a:r>
            <a:r>
              <a:rPr lang="en-US" dirty="0" smtClean="0">
                <a:hlinkClick r:id="rId5"/>
              </a:rPr>
              <a:t>Ronald.Stacey@Daugherty.com</a:t>
            </a:r>
            <a:r>
              <a:rPr lang="en-US" dirty="0" smtClean="0"/>
              <a:t> </a:t>
            </a:r>
            <a:endParaRPr lang="en-US" dirty="0"/>
          </a:p>
          <a:p>
            <a:pPr marL="0" indent="0">
              <a:buNone/>
            </a:pPr>
            <a:endParaRPr lang="en-US" dirty="0"/>
          </a:p>
        </p:txBody>
      </p:sp>
      <p:grpSp>
        <p:nvGrpSpPr>
          <p:cNvPr id="11" name="Group 10"/>
          <p:cNvGrpSpPr/>
          <p:nvPr/>
        </p:nvGrpSpPr>
        <p:grpSpPr>
          <a:xfrm>
            <a:off x="0" y="6236064"/>
            <a:ext cx="9144000" cy="461082"/>
            <a:chOff x="0" y="6236064"/>
            <a:chExt cx="9144000" cy="461082"/>
          </a:xfrm>
        </p:grpSpPr>
        <p:sp>
          <p:nvSpPr>
            <p:cNvPr id="12" name="Rectangle 11"/>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3"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1119839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 y="0"/>
            <a:ext cx="9144001" cy="6858000"/>
          </a:xfrm>
          <a:prstGeom prst="rect">
            <a:avLst/>
          </a:prstGeom>
          <a:solidFill>
            <a:schemeClr val="bg1">
              <a:lumMod val="95000"/>
            </a:schemeClr>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grpSp>
        <p:nvGrpSpPr>
          <p:cNvPr id="32" name="Group 31"/>
          <p:cNvGrpSpPr/>
          <p:nvPr/>
        </p:nvGrpSpPr>
        <p:grpSpPr>
          <a:xfrm>
            <a:off x="0" y="6236064"/>
            <a:ext cx="9144000" cy="461082"/>
            <a:chOff x="0" y="6236064"/>
            <a:chExt cx="9144000" cy="461082"/>
          </a:xfrm>
        </p:grpSpPr>
        <p:sp>
          <p:nvSpPr>
            <p:cNvPr id="21" name="Rectangle 20"/>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3"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
        <p:nvSpPr>
          <p:cNvPr id="18" name="TextBox 17"/>
          <p:cNvSpPr txBox="1"/>
          <p:nvPr/>
        </p:nvSpPr>
        <p:spPr>
          <a:xfrm>
            <a:off x="2578594" y="32658"/>
            <a:ext cx="4301177" cy="646331"/>
          </a:xfrm>
          <a:prstGeom prst="rect">
            <a:avLst/>
          </a:prstGeom>
          <a:noFill/>
        </p:spPr>
        <p:txBody>
          <a:bodyPr wrap="none" rtlCol="0">
            <a:spAutoFit/>
          </a:bodyPr>
          <a:lstStyle/>
          <a:p>
            <a:r>
              <a:rPr lang="en-US" sz="3600" dirty="0">
                <a:solidFill>
                  <a:srgbClr val="75AC3E"/>
                </a:solidFill>
                <a:latin typeface="Tw Cen MT Condensed Extra Bold" panose="020B0803020202020204" pitchFamily="34" charset="0"/>
              </a:rPr>
              <a:t>Thanks to O</a:t>
            </a:r>
            <a:r>
              <a:rPr lang="en-US" sz="3600" dirty="0" smtClean="0">
                <a:solidFill>
                  <a:srgbClr val="75AC3E"/>
                </a:solidFill>
                <a:latin typeface="Tw Cen MT Condensed Extra Bold" panose="020B0803020202020204" pitchFamily="34" charset="0"/>
              </a:rPr>
              <a:t>ur </a:t>
            </a:r>
            <a:r>
              <a:rPr lang="en-US" sz="3600" dirty="0">
                <a:solidFill>
                  <a:srgbClr val="75AC3E"/>
                </a:solidFill>
                <a:latin typeface="Tw Cen MT Condensed Extra Bold" panose="020B0803020202020204" pitchFamily="34" charset="0"/>
              </a:rPr>
              <a:t>Sponsors</a:t>
            </a:r>
          </a:p>
        </p:txBody>
      </p:sp>
      <p:pic>
        <p:nvPicPr>
          <p:cNvPr id="17" name="Picture 16"/>
          <p:cNvPicPr>
            <a:picLocks noChangeAspect="1"/>
          </p:cNvPicPr>
          <p:nvPr/>
        </p:nvPicPr>
        <p:blipFill>
          <a:blip r:embed="rId3"/>
          <a:stretch>
            <a:fillRect/>
          </a:stretch>
        </p:blipFill>
        <p:spPr>
          <a:xfrm>
            <a:off x="4360344" y="610890"/>
            <a:ext cx="1536416" cy="859072"/>
          </a:xfrm>
          <a:prstGeom prst="rect">
            <a:avLst/>
          </a:prstGeom>
        </p:spPr>
      </p:pic>
      <p:pic>
        <p:nvPicPr>
          <p:cNvPr id="25" name="Picture 24"/>
          <p:cNvPicPr>
            <a:picLocks noChangeAspect="1"/>
          </p:cNvPicPr>
          <p:nvPr/>
        </p:nvPicPr>
        <p:blipFill>
          <a:blip r:embed="rId4"/>
          <a:stretch>
            <a:fillRect/>
          </a:stretch>
        </p:blipFill>
        <p:spPr>
          <a:xfrm>
            <a:off x="3463290" y="1540276"/>
            <a:ext cx="5186380" cy="1732617"/>
          </a:xfrm>
          <a:prstGeom prst="rect">
            <a:avLst/>
          </a:prstGeom>
        </p:spPr>
      </p:pic>
      <p:pic>
        <p:nvPicPr>
          <p:cNvPr id="26" name="Picture 25"/>
          <p:cNvPicPr>
            <a:picLocks noChangeAspect="1"/>
          </p:cNvPicPr>
          <p:nvPr/>
        </p:nvPicPr>
        <p:blipFill>
          <a:blip r:embed="rId5"/>
          <a:stretch>
            <a:fillRect/>
          </a:stretch>
        </p:blipFill>
        <p:spPr>
          <a:xfrm>
            <a:off x="533946" y="3363688"/>
            <a:ext cx="5100637" cy="666274"/>
          </a:xfrm>
          <a:prstGeom prst="rect">
            <a:avLst/>
          </a:prstGeom>
        </p:spPr>
      </p:pic>
      <p:pic>
        <p:nvPicPr>
          <p:cNvPr id="27" name="Picture 26"/>
          <p:cNvPicPr>
            <a:picLocks noChangeAspect="1"/>
          </p:cNvPicPr>
          <p:nvPr/>
        </p:nvPicPr>
        <p:blipFill>
          <a:blip r:embed="rId6"/>
          <a:stretch>
            <a:fillRect/>
          </a:stretch>
        </p:blipFill>
        <p:spPr>
          <a:xfrm>
            <a:off x="3487107" y="4081427"/>
            <a:ext cx="5082664" cy="670241"/>
          </a:xfrm>
          <a:prstGeom prst="rect">
            <a:avLst/>
          </a:prstGeom>
        </p:spPr>
      </p:pic>
      <p:pic>
        <p:nvPicPr>
          <p:cNvPr id="28" name="Picture 27"/>
          <p:cNvPicPr>
            <a:picLocks noChangeAspect="1"/>
          </p:cNvPicPr>
          <p:nvPr/>
        </p:nvPicPr>
        <p:blipFill>
          <a:blip r:embed="rId7"/>
          <a:stretch>
            <a:fillRect/>
          </a:stretch>
        </p:blipFill>
        <p:spPr>
          <a:xfrm>
            <a:off x="1333341" y="4812968"/>
            <a:ext cx="5124202" cy="663000"/>
          </a:xfrm>
          <a:prstGeom prst="rect">
            <a:avLst/>
          </a:prstGeom>
        </p:spPr>
      </p:pic>
      <p:pic>
        <p:nvPicPr>
          <p:cNvPr id="29" name="Picture 28"/>
          <p:cNvPicPr>
            <a:picLocks noChangeAspect="1"/>
          </p:cNvPicPr>
          <p:nvPr/>
        </p:nvPicPr>
        <p:blipFill>
          <a:blip r:embed="rId8"/>
          <a:stretch>
            <a:fillRect/>
          </a:stretch>
        </p:blipFill>
        <p:spPr>
          <a:xfrm>
            <a:off x="2575029" y="5518312"/>
            <a:ext cx="5107046" cy="660779"/>
          </a:xfrm>
          <a:prstGeom prst="rect">
            <a:avLst/>
          </a:prstGeom>
        </p:spPr>
      </p:pic>
      <p:pic>
        <p:nvPicPr>
          <p:cNvPr id="30" name="Picture 29"/>
          <p:cNvPicPr>
            <a:picLocks noChangeAspect="1"/>
          </p:cNvPicPr>
          <p:nvPr/>
        </p:nvPicPr>
        <p:blipFill>
          <a:blip r:embed="rId9"/>
          <a:stretch>
            <a:fillRect/>
          </a:stretch>
        </p:blipFill>
        <p:spPr>
          <a:xfrm>
            <a:off x="1357798" y="1943100"/>
            <a:ext cx="1291248" cy="1121904"/>
          </a:xfrm>
          <a:prstGeom prst="rect">
            <a:avLst/>
          </a:prstGeom>
        </p:spPr>
      </p:pic>
      <p:pic>
        <p:nvPicPr>
          <p:cNvPr id="31" name="Picture 30"/>
          <p:cNvPicPr>
            <a:picLocks noChangeAspect="1"/>
          </p:cNvPicPr>
          <p:nvPr/>
        </p:nvPicPr>
        <p:blipFill>
          <a:blip r:embed="rId10"/>
          <a:stretch>
            <a:fillRect/>
          </a:stretch>
        </p:blipFill>
        <p:spPr>
          <a:xfrm>
            <a:off x="474907" y="974440"/>
            <a:ext cx="2754881" cy="697904"/>
          </a:xfrm>
          <a:prstGeom prst="rect">
            <a:avLst/>
          </a:prstGeom>
        </p:spPr>
      </p:pic>
    </p:spTree>
    <p:extLst>
      <p:ext uri="{BB962C8B-B14F-4D97-AF65-F5344CB8AC3E}">
        <p14:creationId xmlns:p14="http://schemas.microsoft.com/office/powerpoint/2010/main" val="172479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72722" y="209550"/>
            <a:ext cx="8736362" cy="721162"/>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resources </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6" name="Content Placeholder 2"/>
          <p:cNvSpPr>
            <a:spLocks noGrp="1"/>
          </p:cNvSpPr>
          <p:nvPr/>
        </p:nvSpPr>
        <p:spPr bwMode="auto">
          <a:xfrm>
            <a:off x="172722" y="1140262"/>
            <a:ext cx="8817246" cy="5100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MBTI:		</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2"/>
              </a:rPr>
              <a:t>http</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2"/>
              </a:rPr>
              <a:t>://www.myersbriggs.org/my-mbti-personality-type/mbti-basics</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2"/>
              </a:rPr>
              <a:t>/</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endPar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endPar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SDI:		</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3"/>
              </a:rPr>
              <a:t>http</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3"/>
              </a:rPr>
              <a:t>://www.strengthdeployment.com/sdi/about-sdi-an-overview</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3"/>
              </a:rPr>
              <a:t>/</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endPar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endPar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N8Traits:</a:t>
            </a:r>
            <a:r>
              <a:rPr lang="en-US" sz="16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4"/>
              </a:rPr>
              <a:t>http</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4"/>
              </a:rPr>
              <a:t>://</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4"/>
              </a:rPr>
              <a:t>www.leeellis.us/leadership-behavior-dna-assessment</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p>
          <a:p>
            <a:pPr eaLnBrk="0" hangingPunct="0"/>
            <a:endPar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Daugherty:</a:t>
            </a:r>
            <a:r>
              <a:rPr lang="en-US" sz="16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5"/>
              </a:rPr>
              <a:t>http://www.Daugherty.com</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p>
          <a:p>
            <a:pPr eaLnBrk="0" hangingPunct="0"/>
            <a:endPar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Career </a:t>
            </a:r>
            <a:r>
              <a:rPr lang="en-US" sz="1800" dirty="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ea typeface="+mj-ea"/>
                <a:cs typeface="Arial" pitchFamily="34" charset="0"/>
              </a:rPr>
              <a:t>Options:</a:t>
            </a:r>
            <a:r>
              <a:rPr lang="en-US" sz="16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6"/>
              </a:rPr>
              <a:t>http://www.forbes.com/sites/dailymuse/2012/11/02/is-consulting-right-for-you</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6"/>
              </a:rPr>
              <a:t>/</a:t>
            </a:r>
            <a:endPar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6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7"/>
              </a:rPr>
              <a:t>http://</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7"/>
              </a:rPr>
              <a:t>www.strategyexpert.com/articles/leaveconsulting</a:t>
            </a:r>
            <a:endPar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8"/>
              </a:rPr>
              <a:t>http://</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8"/>
              </a:rPr>
              <a:t>www.jeremyfilliben.com/2009/08/corporate-versus-consulting-jobs.html</a:t>
            </a:r>
            <a:endPar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cs typeface="Arial" pitchFamily="34" charset="0"/>
                <a:hlinkClick r:id="rId9"/>
              </a:rPr>
              <a:t>http://cranfieldexperience.blogspot.com/2007/10/consulting-vs-industry-is-it-valid.html</a:t>
            </a:r>
            <a:endParaRPr lang="en-US" sz="1400" dirty="0">
              <a:ln>
                <a:solidFill>
                  <a:schemeClr val="bg1">
                    <a:lumMod val="85000"/>
                  </a:schemeClr>
                </a:solidFill>
              </a:ln>
              <a:solidFill>
                <a:srgbClr val="0070C0"/>
              </a:solidFill>
              <a:effectLst>
                <a:outerShdw blurRad="38100" dist="38100" dir="2700000" algn="tl">
                  <a:srgbClr val="000000">
                    <a:alpha val="43137"/>
                  </a:srgbClr>
                </a:outerShdw>
              </a:effectLst>
              <a:cs typeface="Arial" pitchFamily="34" charset="0"/>
            </a:endParaRPr>
          </a:p>
          <a:p>
            <a:pPr lvl="4" eaLnBrk="0" hangingPunct="0"/>
            <a:r>
              <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10"/>
              </a:rPr>
              <a:t>http</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hlinkClick r:id="rId10"/>
              </a:rPr>
              <a:t>://www.quicksprout.com/2013/07/11/why-consulting-is-a-career-everyone-needs-to-experience/</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rPr>
              <a:t> </a:t>
            </a:r>
            <a:endPar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lvl="4" eaLnBrk="0" hangingPunct="0"/>
            <a:endParaRPr lang="en-US" sz="1400" dirty="0" smtClean="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cs typeface="Arial" pitchFamily="34" charset="0"/>
              </a:rPr>
              <a:t>Professional &amp;	</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cs typeface="Arial" pitchFamily="34" charset="0"/>
                <a:hlinkClick r:id="rId11"/>
              </a:rPr>
              <a:t>http://www.patca.org/</a:t>
            </a:r>
            <a:r>
              <a:rPr lang="en-US" sz="1400" dirty="0">
                <a:ln>
                  <a:solidFill>
                    <a:schemeClr val="bg1">
                      <a:lumMod val="85000"/>
                    </a:schemeClr>
                  </a:solidFill>
                </a:ln>
                <a:solidFill>
                  <a:srgbClr val="0070C0"/>
                </a:solidFill>
                <a:effectLst>
                  <a:outerShdw blurRad="38100" dist="38100" dir="2700000" algn="tl">
                    <a:srgbClr val="000000">
                      <a:alpha val="43137"/>
                    </a:srgbClr>
                  </a:outerShdw>
                </a:effectLst>
                <a:cs typeface="Arial" pitchFamily="34" charset="0"/>
              </a:rPr>
              <a:t> </a:t>
            </a: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cs typeface="Arial" pitchFamily="34" charset="0"/>
              </a:rPr>
              <a:t>Technical </a:t>
            </a: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cs typeface="Arial" pitchFamily="34" charset="0"/>
              </a:rPr>
              <a:t>Consultants</a:t>
            </a:r>
          </a:p>
          <a:p>
            <a:pPr eaLnBrk="0" hangingPunct="0"/>
            <a:r>
              <a:rPr lang="en-US" sz="1800" dirty="0" smtClean="0">
                <a:ln>
                  <a:solidFill>
                    <a:schemeClr val="bg1">
                      <a:lumMod val="85000"/>
                    </a:schemeClr>
                  </a:solidFill>
                </a:ln>
                <a:solidFill>
                  <a:schemeClr val="bg1">
                    <a:lumMod val="95000"/>
                  </a:schemeClr>
                </a:solidFill>
                <a:effectLst>
                  <a:outerShdw blurRad="38100" dist="38100" dir="2700000" algn="tl">
                    <a:srgbClr val="000000">
                      <a:alpha val="43137"/>
                    </a:srgbClr>
                  </a:outerShdw>
                </a:effectLst>
                <a:latin typeface="+mn-lt"/>
                <a:cs typeface="Arial" pitchFamily="34" charset="0"/>
              </a:rPr>
              <a:t>Association:	</a:t>
            </a:r>
            <a:endPar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a:p>
            <a:pPr eaLnBrk="0" hangingPunct="0"/>
            <a:endParaRPr lang="en-US" sz="1400" dirty="0">
              <a:ln>
                <a:solidFill>
                  <a:schemeClr val="bg1">
                    <a:lumMod val="85000"/>
                  </a:schemeClr>
                </a:solidFill>
              </a:ln>
              <a:solidFill>
                <a:srgbClr val="0070C0"/>
              </a:solidFill>
              <a:effectLst>
                <a:outerShdw blurRad="38100" dist="38100" dir="2700000" algn="tl">
                  <a:srgbClr val="000000">
                    <a:alpha val="43137"/>
                  </a:srgbClr>
                </a:outerShdw>
              </a:effectLst>
              <a:latin typeface="+mn-lt"/>
              <a:ea typeface="+mj-ea"/>
              <a:cs typeface="Arial" pitchFamily="34" charset="0"/>
            </a:endParaRPr>
          </a:p>
        </p:txBody>
      </p:sp>
      <p:grpSp>
        <p:nvGrpSpPr>
          <p:cNvPr id="13" name="Group 12"/>
          <p:cNvGrpSpPr/>
          <p:nvPr/>
        </p:nvGrpSpPr>
        <p:grpSpPr>
          <a:xfrm>
            <a:off x="0" y="6236064"/>
            <a:ext cx="9144000" cy="461082"/>
            <a:chOff x="0" y="6236064"/>
            <a:chExt cx="9144000" cy="461082"/>
          </a:xfrm>
        </p:grpSpPr>
        <p:sp>
          <p:nvSpPr>
            <p:cNvPr id="14" name="Rectangle 13"/>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5"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2499214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4" name="Title 1"/>
          <p:cNvSpPr txBox="1">
            <a:spLocks/>
          </p:cNvSpPr>
          <p:nvPr/>
        </p:nvSpPr>
        <p:spPr bwMode="auto">
          <a:xfrm>
            <a:off x="1016307" y="2128659"/>
            <a:ext cx="4129161" cy="9960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eaLnBrk="0" hangingPunct="0">
              <a:defRPr sz="240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defRPr>
            </a:lvl1pPr>
          </a:lstStyle>
          <a:p>
            <a:r>
              <a:rPr lang="en-US" sz="3200" dirty="0" smtClean="0"/>
              <a:t>Monika Mueller</a:t>
            </a:r>
          </a:p>
          <a:p>
            <a:r>
              <a:rPr lang="en-US" sz="1800" dirty="0" smtClean="0"/>
              <a:t>Managing Director, Atlanta unit</a:t>
            </a:r>
          </a:p>
        </p:txBody>
      </p:sp>
      <p:grpSp>
        <p:nvGrpSpPr>
          <p:cNvPr id="9" name="Group 8"/>
          <p:cNvGrpSpPr/>
          <p:nvPr/>
        </p:nvGrpSpPr>
        <p:grpSpPr>
          <a:xfrm>
            <a:off x="0" y="6236064"/>
            <a:ext cx="9144000" cy="461082"/>
            <a:chOff x="0" y="6236064"/>
            <a:chExt cx="9144000" cy="461082"/>
          </a:xfrm>
        </p:grpSpPr>
        <p:sp>
          <p:nvSpPr>
            <p:cNvPr id="10" name="Rectangle 9"/>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1"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
        <p:nvSpPr>
          <p:cNvPr id="13" name="Title 1"/>
          <p:cNvSpPr txBox="1">
            <a:spLocks/>
          </p:cNvSpPr>
          <p:nvPr/>
        </p:nvSpPr>
        <p:spPr bwMode="auto">
          <a:xfrm>
            <a:off x="5145468" y="3289904"/>
            <a:ext cx="4129161" cy="1075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eaLnBrk="0" hangingPunct="0">
              <a:defRPr sz="240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defRPr>
            </a:lvl1pPr>
          </a:lstStyle>
          <a:p>
            <a:r>
              <a:rPr lang="en-US" sz="3200" dirty="0" smtClean="0"/>
              <a:t>Ron Stacey</a:t>
            </a:r>
            <a:endParaRPr lang="en-US" sz="3200" dirty="0"/>
          </a:p>
          <a:p>
            <a:r>
              <a:rPr lang="en-US" sz="1800" dirty="0" smtClean="0"/>
              <a:t>Program Manager</a:t>
            </a:r>
          </a:p>
        </p:txBody>
      </p:sp>
      <p:sp>
        <p:nvSpPr>
          <p:cNvPr id="14" name="Title 1"/>
          <p:cNvSpPr>
            <a:spLocks noGrp="1"/>
          </p:cNvSpPr>
          <p:nvPr>
            <p:ph type="title"/>
          </p:nvPr>
        </p:nvSpPr>
        <p:spPr>
          <a:xfrm>
            <a:off x="698456" y="5193335"/>
            <a:ext cx="6064792" cy="721162"/>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thank you! </a:t>
            </a:r>
            <a:r>
              <a:rPr lang="en-US" sz="5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endParaRPr lang="en-US" sz="5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409864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6858000"/>
          </a:xfrm>
          <a:prstGeom prst="rect">
            <a:avLst/>
          </a:prstGeom>
          <a:gradFill>
            <a:gsLst>
              <a:gs pos="0">
                <a:schemeClr val="bg2">
                  <a:lumMod val="25000"/>
                  <a:lumOff val="75000"/>
                </a:schemeClr>
              </a:gs>
              <a:gs pos="20000">
                <a:srgbClr val="00B0F0"/>
              </a:gs>
              <a:gs pos="58000">
                <a:srgbClr val="0070C0"/>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3" name="Title 1"/>
          <p:cNvSpPr txBox="1">
            <a:spLocks/>
          </p:cNvSpPr>
          <p:nvPr/>
        </p:nvSpPr>
        <p:spPr bwMode="auto">
          <a:xfrm>
            <a:off x="148846" y="206812"/>
            <a:ext cx="6501925" cy="1009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introductions  </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746770" y="1655453"/>
            <a:ext cx="4129161" cy="617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eaLnBrk="0" hangingPunct="0">
              <a:defRPr sz="240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defRPr>
            </a:lvl1pPr>
          </a:lstStyle>
          <a:p>
            <a:r>
              <a:rPr lang="en-US" sz="3200" dirty="0" smtClean="0"/>
              <a:t>Monika Mueller</a:t>
            </a:r>
          </a:p>
        </p:txBody>
      </p:sp>
      <p:grpSp>
        <p:nvGrpSpPr>
          <p:cNvPr id="9" name="Group 8"/>
          <p:cNvGrpSpPr/>
          <p:nvPr/>
        </p:nvGrpSpPr>
        <p:grpSpPr>
          <a:xfrm>
            <a:off x="0" y="6236064"/>
            <a:ext cx="9144000" cy="461082"/>
            <a:chOff x="0" y="6236064"/>
            <a:chExt cx="9144000" cy="461082"/>
          </a:xfrm>
        </p:grpSpPr>
        <p:sp>
          <p:nvSpPr>
            <p:cNvPr id="10" name="Rectangle 9"/>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1"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
        <p:nvSpPr>
          <p:cNvPr id="13" name="Title 1"/>
          <p:cNvSpPr txBox="1">
            <a:spLocks/>
          </p:cNvSpPr>
          <p:nvPr/>
        </p:nvSpPr>
        <p:spPr bwMode="auto">
          <a:xfrm>
            <a:off x="5549976" y="2242622"/>
            <a:ext cx="2659589" cy="5962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eaLnBrk="0" hangingPunct="0">
              <a:defRPr sz="2400">
                <a:ln>
                  <a:solidFill>
                    <a:schemeClr val="bg1">
                      <a:lumMod val="95000"/>
                    </a:schemeClr>
                  </a:solidFill>
                </a:ln>
                <a:solidFill>
                  <a:schemeClr val="accent4">
                    <a:lumMod val="20000"/>
                    <a:lumOff val="80000"/>
                  </a:schemeClr>
                </a:solidFill>
                <a:effectLst>
                  <a:outerShdw blurRad="38100" dist="38100" dir="2700000" algn="tl">
                    <a:srgbClr val="000000">
                      <a:alpha val="43137"/>
                    </a:srgbClr>
                  </a:outerShdw>
                </a:effectLst>
                <a:latin typeface="+mn-lt"/>
                <a:ea typeface="+mj-ea"/>
                <a:cs typeface="Arial" pitchFamily="34" charset="0"/>
              </a:defRPr>
            </a:lvl1pPr>
          </a:lstStyle>
          <a:p>
            <a:r>
              <a:rPr lang="en-US" sz="3200" dirty="0" smtClean="0"/>
              <a:t>Ron Stacey</a:t>
            </a:r>
            <a:endParaRPr lang="en-US" sz="3200" dirty="0"/>
          </a:p>
        </p:txBody>
      </p:sp>
      <p:sp>
        <p:nvSpPr>
          <p:cNvPr id="2" name="Rectangle 1"/>
          <p:cNvSpPr/>
          <p:nvPr/>
        </p:nvSpPr>
        <p:spPr>
          <a:xfrm>
            <a:off x="4846184" y="2791653"/>
            <a:ext cx="4067174" cy="2308324"/>
          </a:xfrm>
          <a:prstGeom prst="rect">
            <a:avLst/>
          </a:prstGeom>
        </p:spPr>
        <p:txBody>
          <a:bodyPr wrap="square">
            <a:spAutoFit/>
          </a:bodyPr>
          <a:lstStyle/>
          <a:p>
            <a:r>
              <a:rPr lang="en-US" dirty="0">
                <a:solidFill>
                  <a:srgbClr val="FF0000"/>
                </a:solidFill>
                <a:latin typeface="+mn-lt"/>
              </a:rPr>
              <a:t>Ron Stacey is a Program Manager for Daugherty Business Solutions in Atlanta, Georgia. His </a:t>
            </a:r>
            <a:r>
              <a:rPr lang="en-US" dirty="0" smtClean="0">
                <a:solidFill>
                  <a:srgbClr val="FF0000"/>
                </a:solidFill>
                <a:latin typeface="+mn-lt"/>
              </a:rPr>
              <a:t>27 </a:t>
            </a:r>
            <a:r>
              <a:rPr lang="en-US" dirty="0">
                <a:solidFill>
                  <a:srgbClr val="FF0000"/>
                </a:solidFill>
                <a:latin typeface="+mn-lt"/>
              </a:rPr>
              <a:t>years in IT and business have spanned systems integration, network engineering, development, database administration, and project management for large application development &amp; implementation projects. Ron has managed or participated in technical solutions projects on four continents. During his career, he’s spent roughly equal time in consulting and industry, in the energy management, healthcare, telecommunications, banking/finance, transport/shipping, industrial manufacturing, retail, and public </a:t>
            </a:r>
            <a:r>
              <a:rPr lang="en-US" dirty="0" smtClean="0">
                <a:solidFill>
                  <a:srgbClr val="FF0000"/>
                </a:solidFill>
                <a:latin typeface="+mn-lt"/>
              </a:rPr>
              <a:t>sectors</a:t>
            </a:r>
            <a:endParaRPr lang="en-US" dirty="0">
              <a:solidFill>
                <a:srgbClr val="FF0000"/>
              </a:solidFill>
              <a:latin typeface="+mn-lt"/>
            </a:endParaRPr>
          </a:p>
        </p:txBody>
      </p:sp>
      <p:sp>
        <p:nvSpPr>
          <p:cNvPr id="5" name="Rectangle 4"/>
          <p:cNvSpPr/>
          <p:nvPr/>
        </p:nvSpPr>
        <p:spPr>
          <a:xfrm>
            <a:off x="264963" y="2247441"/>
            <a:ext cx="4143751" cy="2677656"/>
          </a:xfrm>
          <a:prstGeom prst="rect">
            <a:avLst/>
          </a:prstGeom>
        </p:spPr>
        <p:txBody>
          <a:bodyPr wrap="square">
            <a:spAutoFit/>
          </a:bodyPr>
          <a:lstStyle/>
          <a:p>
            <a:r>
              <a:rPr lang="en-US" dirty="0">
                <a:solidFill>
                  <a:srgbClr val="FF0000"/>
                </a:solidFill>
                <a:latin typeface="+mn-lt"/>
              </a:rPr>
              <a:t>Monika Mueller is the Managing Director for Daugherty Business Solutions in Atlanta, Georgia. She’s had a long career in IT and business consulting, delivering solutions to large organizations in a variety of industries and process areas.</a:t>
            </a:r>
          </a:p>
          <a:p>
            <a:r>
              <a:rPr lang="en-US" dirty="0">
                <a:solidFill>
                  <a:srgbClr val="FF0000"/>
                </a:solidFill>
                <a:latin typeface="+mn-lt"/>
              </a:rPr>
              <a:t>Prior to joining Daugherty Business Solutions, Mueller held positions at General Motors, PricewaterhouseCoopers and Ernst &amp; Young. At one of these predecessors, Mueller was managing 60+ on and off shore development resources to implement a $13 million program.</a:t>
            </a:r>
          </a:p>
          <a:p>
            <a:r>
              <a:rPr lang="en-US" dirty="0" smtClean="0">
                <a:solidFill>
                  <a:srgbClr val="FF0000"/>
                </a:solidFill>
                <a:latin typeface="+mn-lt"/>
              </a:rPr>
              <a:t>With </a:t>
            </a:r>
            <a:r>
              <a:rPr lang="en-US" dirty="0">
                <a:solidFill>
                  <a:srgbClr val="FF0000"/>
                </a:solidFill>
                <a:latin typeface="+mn-lt"/>
              </a:rPr>
              <a:t>a strong record of success, she’s leading a talented team of individuals to be innovative in solving business problems and achieving business value through the solution</a:t>
            </a:r>
            <a:r>
              <a:rPr lang="en-US" dirty="0" smtClean="0">
                <a:solidFill>
                  <a:srgbClr val="FF0000"/>
                </a:solidFill>
                <a:latin typeface="+mn-lt"/>
              </a:rPr>
              <a:t>.</a:t>
            </a:r>
            <a:endParaRPr lang="en-US" b="0" i="0" dirty="0">
              <a:solidFill>
                <a:srgbClr val="FF0000"/>
              </a:solidFill>
              <a:effectLst/>
              <a:latin typeface="+mn-lt"/>
            </a:endParaRPr>
          </a:p>
        </p:txBody>
      </p:sp>
    </p:spTree>
    <p:extLst>
      <p:ext uri="{BB962C8B-B14F-4D97-AF65-F5344CB8AC3E}">
        <p14:creationId xmlns:p14="http://schemas.microsoft.com/office/powerpoint/2010/main" val="581855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gradFill>
            <a:gsLst>
              <a:gs pos="0">
                <a:schemeClr val="bg2">
                  <a:lumMod val="25000"/>
                  <a:lumOff val="75000"/>
                </a:schemeClr>
              </a:gs>
              <a:gs pos="20000">
                <a:schemeClr val="bg2">
                  <a:lumMod val="50000"/>
                  <a:tint val="44500"/>
                  <a:satMod val="160000"/>
                </a:schemeClr>
              </a:gs>
              <a:gs pos="58000">
                <a:schemeClr val="bg2">
                  <a:tint val="23500"/>
                  <a:satMod val="160000"/>
                  <a:lumMod val="66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55385" y="56189"/>
            <a:ext cx="8833229" cy="903239"/>
          </a:xfrm>
        </p:spPr>
        <p:txBody>
          <a:bodyPr/>
          <a:lstStyle/>
          <a:p>
            <a:r>
              <a:rPr lang="en-US" sz="5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t</a:t>
            </a:r>
            <a:r>
              <a:rPr lang="en-US" sz="5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hree areas we’ll cover…</a:t>
            </a:r>
            <a:endParaRPr lang="en-US" sz="5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5" name="Title 1"/>
          <p:cNvSpPr txBox="1">
            <a:spLocks/>
          </p:cNvSpPr>
          <p:nvPr/>
        </p:nvSpPr>
        <p:spPr bwMode="auto">
          <a:xfrm>
            <a:off x="2126532" y="1028311"/>
            <a:ext cx="7017468" cy="13435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3800" dirty="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p</a:t>
            </a:r>
            <a:r>
              <a:rPr lang="en-US" sz="38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otential </a:t>
            </a:r>
            <a:r>
              <a:rPr lang="en-US" sz="5400" b="1" dirty="0" smtClean="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paths</a:t>
            </a:r>
            <a:endParaRPr lang="en-US" sz="5400" b="1" dirty="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endParaRPr>
          </a:p>
          <a:p>
            <a:r>
              <a:rPr lang="en-US" sz="40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	 </a:t>
            </a:r>
            <a:r>
              <a:rPr lang="en-US" sz="38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for technical career growth</a:t>
            </a:r>
            <a:endParaRPr lang="en-US" sz="3800" dirty="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ndParaRPr>
          </a:p>
        </p:txBody>
      </p:sp>
      <p:sp>
        <p:nvSpPr>
          <p:cNvPr id="6" name="Title 1"/>
          <p:cNvSpPr txBox="1">
            <a:spLocks/>
          </p:cNvSpPr>
          <p:nvPr/>
        </p:nvSpPr>
        <p:spPr bwMode="auto">
          <a:xfrm>
            <a:off x="242694" y="2707065"/>
            <a:ext cx="7330740" cy="6492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5400" b="1" dirty="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p</a:t>
            </a:r>
            <a:r>
              <a:rPr lang="en-US" sz="5400" b="1" dirty="0" smtClean="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ros </a:t>
            </a:r>
            <a:r>
              <a:rPr lang="en-US" sz="3800" dirty="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and</a:t>
            </a:r>
            <a:r>
              <a:rPr lang="en-US" sz="5400" b="1" dirty="0" smtClean="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 cons </a:t>
            </a:r>
            <a:r>
              <a:rPr lang="en-US" sz="38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of each</a:t>
            </a:r>
            <a:endParaRPr lang="en-US" sz="3800" dirty="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ndParaRPr>
          </a:p>
        </p:txBody>
      </p:sp>
      <p:sp>
        <p:nvSpPr>
          <p:cNvPr id="7" name="Title 1"/>
          <p:cNvSpPr txBox="1">
            <a:spLocks/>
          </p:cNvSpPr>
          <p:nvPr/>
        </p:nvSpPr>
        <p:spPr bwMode="auto">
          <a:xfrm>
            <a:off x="2034117" y="3861058"/>
            <a:ext cx="7109883" cy="13435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5400" b="1" dirty="0" smtClean="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assessing</a:t>
            </a:r>
            <a:endParaRPr lang="en-US" sz="5400" b="1" dirty="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endParaRPr>
          </a:p>
          <a:p>
            <a:r>
              <a:rPr lang="en-US" sz="40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	 which </a:t>
            </a:r>
            <a:r>
              <a:rPr lang="en-US" sz="38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is  </a:t>
            </a:r>
            <a:r>
              <a:rPr lang="en-US" sz="5400" b="1" dirty="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best</a:t>
            </a:r>
            <a:r>
              <a:rPr lang="en-US" sz="3800" dirty="0" smtClean="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rPr>
              <a:t> for </a:t>
            </a:r>
            <a:r>
              <a:rPr lang="en-US" sz="5400" b="1" dirty="0" smtClean="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rPr>
              <a:t>you</a:t>
            </a:r>
            <a:endParaRPr lang="en-US" sz="5400" b="1" dirty="0">
              <a:ln>
                <a:solidFill>
                  <a:schemeClr val="bg1">
                    <a:lumMod val="50000"/>
                  </a:schemeClr>
                </a:solidFill>
              </a:ln>
              <a:solidFill>
                <a:schemeClr val="accent6">
                  <a:lumMod val="20000"/>
                  <a:lumOff val="80000"/>
                </a:schemeClr>
              </a:solidFill>
              <a:effectLst>
                <a:outerShdw blurRad="38100" dist="38100" dir="2700000" algn="tl">
                  <a:srgbClr val="000000">
                    <a:alpha val="43137"/>
                  </a:srgbClr>
                </a:outerShdw>
              </a:effectLst>
              <a:latin typeface="+mn-lt"/>
            </a:endParaRPr>
          </a:p>
        </p:txBody>
      </p:sp>
      <p:grpSp>
        <p:nvGrpSpPr>
          <p:cNvPr id="12" name="Group 11"/>
          <p:cNvGrpSpPr/>
          <p:nvPr/>
        </p:nvGrpSpPr>
        <p:grpSpPr>
          <a:xfrm>
            <a:off x="0" y="6236064"/>
            <a:ext cx="9144000" cy="461082"/>
            <a:chOff x="0" y="6236064"/>
            <a:chExt cx="9144000" cy="461082"/>
          </a:xfrm>
        </p:grpSpPr>
        <p:sp>
          <p:nvSpPr>
            <p:cNvPr id="13" name="Rectangle 12"/>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4"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17140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91696" y="163560"/>
            <a:ext cx="8747504" cy="1246139"/>
          </a:xfrm>
        </p:spPr>
        <p:txBody>
          <a:bodyPr/>
          <a:lstStyle/>
          <a:p>
            <a:r>
              <a:rPr lang="en-US" sz="5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t</a:t>
            </a:r>
            <a:r>
              <a:rPr lang="en-US" sz="5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wo paths to your goals</a:t>
            </a:r>
            <a:br>
              <a:rPr lang="en-US" sz="5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br>
            <a:r>
              <a:rPr lang="en-US" sz="3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r>
              <a:rPr lang="en-US" sz="3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		</a:t>
            </a:r>
            <a:r>
              <a:rPr lang="en-US"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as a technical professional</a:t>
            </a:r>
            <a:endParaRPr lang="en-US"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pic>
        <p:nvPicPr>
          <p:cNvPr id="8" name="Picture Placeholder 6"/>
          <p:cNvPicPr>
            <a:picLocks noChangeAspect="1"/>
          </p:cNvPicPr>
          <p:nvPr/>
        </p:nvPicPr>
        <p:blipFill>
          <a:blip r:embed="rId2" cstate="print">
            <a:extLst>
              <a:ext uri="{28A0092B-C50C-407E-A947-70E740481C1C}">
                <a14:useLocalDpi xmlns:a14="http://schemas.microsoft.com/office/drawing/2010/main" val="0"/>
              </a:ext>
            </a:extLst>
          </a:blip>
          <a:srcRect t="3435" b="3435"/>
          <a:stretch>
            <a:fillRect/>
          </a:stretch>
        </p:blipFill>
        <p:spPr>
          <a:xfrm>
            <a:off x="9165" y="2190750"/>
            <a:ext cx="9134836" cy="4667250"/>
          </a:xfrm>
          <a:prstGeom prst="rect">
            <a:avLst/>
          </a:prstGeom>
        </p:spPr>
      </p:pic>
      <p:sp>
        <p:nvSpPr>
          <p:cNvPr id="5" name="Title 1"/>
          <p:cNvSpPr txBox="1">
            <a:spLocks/>
          </p:cNvSpPr>
          <p:nvPr/>
        </p:nvSpPr>
        <p:spPr bwMode="auto">
          <a:xfrm>
            <a:off x="482221" y="1582303"/>
            <a:ext cx="3793789" cy="27341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4000" b="1" dirty="0" smtClean="0">
                <a:ln>
                  <a:solidFill>
                    <a:schemeClr val="bg1">
                      <a:lumMod val="85000"/>
                    </a:schemeClr>
                  </a:solidFill>
                </a:ln>
                <a:solidFill>
                  <a:schemeClr val="tx1">
                    <a:lumMod val="75000"/>
                    <a:lumOff val="25000"/>
                  </a:schemeClr>
                </a:solidFill>
                <a:effectLst>
                  <a:outerShdw blurRad="38100" dist="38100" dir="2700000" algn="tl">
                    <a:srgbClr val="000000">
                      <a:alpha val="43137"/>
                    </a:srgbClr>
                  </a:outerShdw>
                </a:effectLst>
                <a:latin typeface="+mn-lt"/>
              </a:rPr>
              <a:t>Industry</a:t>
            </a:r>
          </a:p>
          <a:p>
            <a:pPr marL="571500" indent="-571500">
              <a:buFont typeface="Arial" panose="020B0604020202020204" pitchFamily="34" charset="0"/>
              <a:buChar char="−"/>
            </a:pPr>
            <a:r>
              <a:rPr lang="en-US" sz="3600" dirty="0" smtClean="0">
                <a:ln>
                  <a:solidFill>
                    <a:schemeClr val="bg1">
                      <a:lumMod val="85000"/>
                    </a:schemeClr>
                  </a:solidFill>
                </a:ln>
                <a:solidFill>
                  <a:schemeClr val="tx1">
                    <a:lumMod val="75000"/>
                    <a:lumOff val="25000"/>
                  </a:schemeClr>
                </a:solidFill>
                <a:effectLst>
                  <a:outerShdw blurRad="38100" dist="38100" dir="2700000" algn="tl">
                    <a:srgbClr val="000000">
                      <a:alpha val="43137"/>
                    </a:srgbClr>
                  </a:outerShdw>
                </a:effectLst>
                <a:latin typeface="+mn-lt"/>
              </a:rPr>
              <a:t>Commercial</a:t>
            </a:r>
          </a:p>
          <a:p>
            <a:pPr marL="571500" indent="-571500">
              <a:buFont typeface="Arial" panose="020B0604020202020204" pitchFamily="34" charset="0"/>
              <a:buChar char="−"/>
            </a:pPr>
            <a:r>
              <a:rPr lang="en-US" sz="3600" dirty="0" smtClean="0">
                <a:ln>
                  <a:solidFill>
                    <a:schemeClr val="bg1">
                      <a:lumMod val="85000"/>
                    </a:schemeClr>
                  </a:solidFill>
                </a:ln>
                <a:solidFill>
                  <a:schemeClr val="tx1">
                    <a:lumMod val="75000"/>
                    <a:lumOff val="25000"/>
                  </a:schemeClr>
                </a:solidFill>
                <a:effectLst>
                  <a:outerShdw blurRad="38100" dist="38100" dir="2700000" algn="tl">
                    <a:srgbClr val="000000">
                      <a:alpha val="43137"/>
                    </a:srgbClr>
                  </a:outerShdw>
                </a:effectLst>
                <a:latin typeface="+mn-lt"/>
              </a:rPr>
              <a:t>Government</a:t>
            </a:r>
          </a:p>
          <a:p>
            <a:pPr marL="571500" indent="-571500">
              <a:buFont typeface="Arial" panose="020B0604020202020204" pitchFamily="34" charset="0"/>
              <a:buChar char="−"/>
            </a:pPr>
            <a:r>
              <a:rPr lang="en-US" sz="3600" dirty="0" smtClean="0">
                <a:ln>
                  <a:solidFill>
                    <a:schemeClr val="bg1">
                      <a:lumMod val="85000"/>
                    </a:schemeClr>
                  </a:solidFill>
                </a:ln>
                <a:solidFill>
                  <a:schemeClr val="tx1">
                    <a:lumMod val="75000"/>
                    <a:lumOff val="25000"/>
                  </a:schemeClr>
                </a:solidFill>
                <a:effectLst>
                  <a:outerShdw blurRad="38100" dist="38100" dir="2700000" algn="tl">
                    <a:srgbClr val="000000">
                      <a:alpha val="43137"/>
                    </a:srgbClr>
                  </a:outerShdw>
                </a:effectLst>
                <a:latin typeface="+mn-lt"/>
              </a:rPr>
              <a:t>Non-profit</a:t>
            </a:r>
            <a:endParaRPr lang="en-US" sz="3600" dirty="0">
              <a:ln>
                <a:solidFill>
                  <a:schemeClr val="bg1">
                    <a:lumMod val="85000"/>
                  </a:schemeClr>
                </a:solidFill>
              </a:ln>
              <a:solidFill>
                <a:schemeClr val="tx1">
                  <a:lumMod val="75000"/>
                  <a:lumOff val="25000"/>
                </a:schemeClr>
              </a:solidFill>
              <a:effectLst>
                <a:outerShdw blurRad="38100" dist="38100" dir="2700000" algn="tl">
                  <a:srgbClr val="000000">
                    <a:alpha val="43137"/>
                  </a:srgbClr>
                </a:outerShdw>
              </a:effectLst>
              <a:latin typeface="+mn-lt"/>
            </a:endParaRPr>
          </a:p>
        </p:txBody>
      </p:sp>
      <p:sp>
        <p:nvSpPr>
          <p:cNvPr id="9" name="Title 1"/>
          <p:cNvSpPr txBox="1">
            <a:spLocks/>
          </p:cNvSpPr>
          <p:nvPr/>
        </p:nvSpPr>
        <p:spPr bwMode="auto">
          <a:xfrm>
            <a:off x="5539635" y="1572778"/>
            <a:ext cx="3613530" cy="27341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4000" b="1" dirty="0" smtClean="0">
                <a:ln>
                  <a:solidFill>
                    <a:schemeClr val="bg1">
                      <a:lumMod val="85000"/>
                    </a:schemeClr>
                  </a:solidFill>
                </a:ln>
                <a:solidFill>
                  <a:schemeClr val="tx1"/>
                </a:solidFill>
                <a:effectLst>
                  <a:outerShdw blurRad="38100" dist="38100" dir="2700000" algn="tl">
                    <a:srgbClr val="000000">
                      <a:alpha val="43137"/>
                    </a:srgbClr>
                  </a:outerShdw>
                </a:effectLst>
                <a:latin typeface="+mn-lt"/>
              </a:rPr>
              <a:t>Consulting</a:t>
            </a:r>
          </a:p>
          <a:p>
            <a:pPr marL="571500" indent="-571500">
              <a:buFont typeface="Arial" panose="020B0604020202020204" pitchFamily="34" charset="0"/>
              <a:buChar char="−"/>
            </a:pPr>
            <a:r>
              <a:rPr lang="en-US" sz="3600" dirty="0" smtClean="0">
                <a:ln>
                  <a:solidFill>
                    <a:schemeClr val="bg1">
                      <a:lumMod val="85000"/>
                    </a:schemeClr>
                  </a:solidFill>
                </a:ln>
                <a:solidFill>
                  <a:schemeClr val="tx1"/>
                </a:solidFill>
                <a:effectLst>
                  <a:outerShdw blurRad="38100" dist="38100" dir="2700000" algn="tl">
                    <a:srgbClr val="000000">
                      <a:alpha val="43137"/>
                    </a:srgbClr>
                  </a:outerShdw>
                </a:effectLst>
                <a:latin typeface="+mn-lt"/>
              </a:rPr>
              <a:t>Multinationals</a:t>
            </a:r>
          </a:p>
          <a:p>
            <a:pPr marL="571500" indent="-571500">
              <a:buFont typeface="Arial" panose="020B0604020202020204" pitchFamily="34" charset="0"/>
              <a:buChar char="−"/>
            </a:pPr>
            <a:r>
              <a:rPr lang="en-US" sz="3600" dirty="0" smtClean="0">
                <a:ln>
                  <a:solidFill>
                    <a:schemeClr val="bg1">
                      <a:lumMod val="85000"/>
                    </a:schemeClr>
                  </a:solidFill>
                </a:ln>
                <a:solidFill>
                  <a:schemeClr val="tx1"/>
                </a:solidFill>
                <a:effectLst>
                  <a:outerShdw blurRad="38100" dist="38100" dir="2700000" algn="tl">
                    <a:srgbClr val="000000">
                      <a:alpha val="43137"/>
                    </a:srgbClr>
                  </a:outerShdw>
                </a:effectLst>
                <a:latin typeface="+mn-lt"/>
              </a:rPr>
              <a:t>Niche</a:t>
            </a:r>
          </a:p>
          <a:p>
            <a:pPr marL="571500" indent="-571500">
              <a:buFont typeface="Arial" panose="020B0604020202020204" pitchFamily="34" charset="0"/>
              <a:buChar char="−"/>
            </a:pPr>
            <a:r>
              <a:rPr lang="en-US" sz="3600" dirty="0" smtClean="0">
                <a:ln>
                  <a:solidFill>
                    <a:schemeClr val="bg1">
                      <a:lumMod val="85000"/>
                    </a:schemeClr>
                  </a:solidFill>
                </a:ln>
                <a:solidFill>
                  <a:schemeClr val="tx1"/>
                </a:solidFill>
                <a:effectLst>
                  <a:outerShdw blurRad="38100" dist="38100" dir="2700000" algn="tl">
                    <a:srgbClr val="000000">
                      <a:alpha val="43137"/>
                    </a:srgbClr>
                  </a:outerShdw>
                </a:effectLst>
                <a:latin typeface="+mn-lt"/>
              </a:rPr>
              <a:t>Local</a:t>
            </a:r>
            <a:r>
              <a:rPr lang="en-US" sz="3600" dirty="0">
                <a:ln>
                  <a:solidFill>
                    <a:schemeClr val="bg1">
                      <a:lumMod val="85000"/>
                    </a:schemeClr>
                  </a:solidFill>
                </a:ln>
                <a:solidFill>
                  <a:schemeClr val="tx1"/>
                </a:solidFill>
                <a:effectLst>
                  <a:outerShdw blurRad="38100" dist="38100" dir="2700000" algn="tl">
                    <a:srgbClr val="000000">
                      <a:alpha val="43137"/>
                    </a:srgbClr>
                  </a:outerShdw>
                </a:effectLst>
                <a:latin typeface="+mn-lt"/>
              </a:rPr>
              <a:t> </a:t>
            </a:r>
            <a:r>
              <a:rPr lang="en-US" sz="3600" dirty="0" smtClean="0">
                <a:ln>
                  <a:solidFill>
                    <a:schemeClr val="bg1">
                      <a:lumMod val="85000"/>
                    </a:schemeClr>
                  </a:solidFill>
                </a:ln>
                <a:solidFill>
                  <a:schemeClr val="tx1"/>
                </a:solidFill>
                <a:effectLst>
                  <a:outerShdw blurRad="38100" dist="38100" dir="2700000" algn="tl">
                    <a:srgbClr val="000000">
                      <a:alpha val="43137"/>
                    </a:srgbClr>
                  </a:outerShdw>
                </a:effectLst>
                <a:latin typeface="+mn-lt"/>
              </a:rPr>
              <a:t>models</a:t>
            </a:r>
          </a:p>
        </p:txBody>
      </p:sp>
      <p:sp>
        <p:nvSpPr>
          <p:cNvPr id="6" name="Title 1"/>
          <p:cNvSpPr txBox="1">
            <a:spLocks/>
          </p:cNvSpPr>
          <p:nvPr/>
        </p:nvSpPr>
        <p:spPr bwMode="auto">
          <a:xfrm>
            <a:off x="91696" y="5280603"/>
            <a:ext cx="8947530" cy="6492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4800" b="1" dirty="0" smtClean="0">
                <a:ln w="6350">
                  <a:solidFill>
                    <a:schemeClr val="accent2">
                      <a:lumMod val="75000"/>
                    </a:schemeClr>
                  </a:solidFill>
                </a:ln>
                <a:solidFill>
                  <a:schemeClr val="bg1"/>
                </a:solidFill>
                <a:effectLst>
                  <a:outerShdw blurRad="38100" dist="38100" dir="2700000" algn="tl">
                    <a:srgbClr val="000000">
                      <a:alpha val="43137"/>
                    </a:srgbClr>
                  </a:outerShdw>
                </a:effectLst>
                <a:latin typeface="+mn-lt"/>
              </a:rPr>
              <a:t>so which way is right for you?</a:t>
            </a:r>
            <a:endParaRPr lang="en-US" sz="4800" dirty="0">
              <a:ln w="6350">
                <a:solidFill>
                  <a:schemeClr val="accent2">
                    <a:lumMod val="75000"/>
                  </a:schemeClr>
                </a:solidFill>
              </a:ln>
              <a:solidFill>
                <a:schemeClr val="bg1"/>
              </a:solidFill>
              <a:effectLst>
                <a:outerShdw blurRad="38100" dist="38100" dir="2700000" algn="tl">
                  <a:srgbClr val="000000">
                    <a:alpha val="43137"/>
                  </a:srgbClr>
                </a:outerShdw>
              </a:effectLst>
              <a:latin typeface="+mn-lt"/>
            </a:endParaRPr>
          </a:p>
        </p:txBody>
      </p:sp>
      <p:grpSp>
        <p:nvGrpSpPr>
          <p:cNvPr id="14" name="Group 13"/>
          <p:cNvGrpSpPr/>
          <p:nvPr/>
        </p:nvGrpSpPr>
        <p:grpSpPr>
          <a:xfrm>
            <a:off x="0" y="6236064"/>
            <a:ext cx="9144000" cy="461082"/>
            <a:chOff x="0" y="6236064"/>
            <a:chExt cx="9144000" cy="461082"/>
          </a:xfrm>
        </p:grpSpPr>
        <p:sp>
          <p:nvSpPr>
            <p:cNvPr id="15" name="Rectangle 14"/>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6"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129372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gradFill>
            <a:gsLst>
              <a:gs pos="0">
                <a:schemeClr val="bg2">
                  <a:lumMod val="25000"/>
                  <a:lumOff val="75000"/>
                </a:schemeClr>
              </a:gs>
              <a:gs pos="20000">
                <a:schemeClr val="accent1">
                  <a:lumMod val="20000"/>
                  <a:lumOff val="80000"/>
                </a:schemeClr>
              </a:gs>
              <a:gs pos="58000">
                <a:srgbClr val="5D6F1B"/>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91696" y="163561"/>
            <a:ext cx="8747504" cy="731790"/>
          </a:xfrm>
        </p:spPr>
        <p:txBody>
          <a:bodyPr/>
          <a:lstStyle/>
          <a:p>
            <a:r>
              <a:rPr lang="en-US" sz="5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c</a:t>
            </a:r>
            <a:r>
              <a:rPr lang="en-US" sz="56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harting a direction</a:t>
            </a:r>
            <a:endParaRPr lang="en-US" sz="56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6" name="Title 1"/>
          <p:cNvSpPr txBox="1">
            <a:spLocks/>
          </p:cNvSpPr>
          <p:nvPr/>
        </p:nvSpPr>
        <p:spPr bwMode="auto">
          <a:xfrm>
            <a:off x="2059318" y="5073244"/>
            <a:ext cx="5535802" cy="85497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7200" b="1" dirty="0" smtClean="0">
                <a:ln w="6350">
                  <a:solidFill>
                    <a:schemeClr val="tx1"/>
                  </a:solidFill>
                </a:ln>
                <a:solidFill>
                  <a:schemeClr val="bg1">
                    <a:lumMod val="65000"/>
                  </a:schemeClr>
                </a:solidFill>
                <a:effectLst>
                  <a:outerShdw blurRad="38100" dist="38100" dir="2700000" algn="tl">
                    <a:srgbClr val="000000">
                      <a:alpha val="43137"/>
                    </a:srgbClr>
                  </a:outerShdw>
                </a:effectLst>
                <a:latin typeface="+mn-lt"/>
              </a:rPr>
              <a:t>it depends!</a:t>
            </a:r>
            <a:endParaRPr lang="en-US" sz="7200" dirty="0">
              <a:ln w="6350">
                <a:solidFill>
                  <a:schemeClr val="tx1"/>
                </a:solidFill>
              </a:ln>
              <a:solidFill>
                <a:schemeClr val="bg1">
                  <a:lumMod val="65000"/>
                </a:schemeClr>
              </a:solidFill>
              <a:effectLst>
                <a:outerShdw blurRad="38100" dist="38100" dir="2700000" algn="tl">
                  <a:srgbClr val="000000">
                    <a:alpha val="43137"/>
                  </a:srgbClr>
                </a:outerShdw>
              </a:effectLst>
              <a:latin typeface="+mn-l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816" y="1224441"/>
            <a:ext cx="6919343" cy="4051715"/>
          </a:xfrm>
          <a:prstGeom prst="rect">
            <a:avLst/>
          </a:prstGeom>
          <a:effectLst>
            <a:softEdge rad="317500"/>
          </a:effectLst>
        </p:spPr>
      </p:pic>
      <p:sp>
        <p:nvSpPr>
          <p:cNvPr id="9" name="Title 1"/>
          <p:cNvSpPr txBox="1">
            <a:spLocks/>
          </p:cNvSpPr>
          <p:nvPr/>
        </p:nvSpPr>
        <p:spPr bwMode="auto">
          <a:xfrm>
            <a:off x="72646" y="785406"/>
            <a:ext cx="9032896" cy="41695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4800" b="1" dirty="0" smtClean="0">
                <a:ln>
                  <a:solidFill>
                    <a:schemeClr val="bg1">
                      <a:lumMod val="65000"/>
                    </a:schemeClr>
                  </a:solidFill>
                </a:ln>
                <a:solidFill>
                  <a:schemeClr val="bg1">
                    <a:lumMod val="75000"/>
                  </a:schemeClr>
                </a:solidFill>
                <a:effectLst>
                  <a:outerShdw blurRad="38100" dist="38100" dir="2700000" algn="tl">
                    <a:srgbClr val="000000">
                      <a:alpha val="43137"/>
                    </a:srgbClr>
                  </a:outerShdw>
                </a:effectLst>
                <a:latin typeface="+mn-lt"/>
              </a:rPr>
              <a:t>			guideposts</a:t>
            </a:r>
          </a:p>
          <a:p>
            <a:endParaRPr lang="en-US" sz="20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endParaRPr>
          </a:p>
          <a:p>
            <a:r>
              <a:rPr lang="en-US" sz="36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what</a:t>
            </a:r>
            <a:r>
              <a:rPr lang="en-US" sz="2800" b="1" dirty="0" smtClean="0">
                <a:ln>
                  <a:solidFill>
                    <a:schemeClr val="bg1">
                      <a:lumMod val="65000"/>
                    </a:schemeClr>
                  </a:solidFill>
                </a:ln>
                <a:solidFill>
                  <a:schemeClr val="bg1">
                    <a:lumMod val="75000"/>
                  </a:schemeClr>
                </a:solidFill>
                <a:effectLst>
                  <a:outerShdw blurRad="38100" dist="38100" dir="2700000" algn="tl">
                    <a:srgbClr val="000000">
                      <a:alpha val="43137"/>
                    </a:srgbClr>
                  </a:outerShdw>
                </a:effectLst>
                <a:latin typeface="+mn-lt"/>
              </a:rPr>
              <a:t> </a:t>
            </a:r>
            <a:r>
              <a:rPr lang="en-US" sz="2800" b="1" dirty="0">
                <a:ln>
                  <a:solidFill>
                    <a:schemeClr val="tx1"/>
                  </a:solidFill>
                </a:ln>
                <a:solidFill>
                  <a:schemeClr val="accent4">
                    <a:lumMod val="20000"/>
                    <a:lumOff val="80000"/>
                  </a:schemeClr>
                </a:solidFill>
                <a:effectLst>
                  <a:outerShdw blurRad="38100" dist="38100" dir="2700000" algn="tl">
                    <a:srgbClr val="000000">
                      <a:alpha val="43137"/>
                    </a:srgbClr>
                  </a:outerShdw>
                </a:effectLst>
                <a:latin typeface="+mn-lt"/>
              </a:rPr>
              <a:t>is each and their pros and cons? </a:t>
            </a:r>
          </a:p>
          <a:p>
            <a:r>
              <a:rPr lang="en-US" sz="3600" b="1" dirty="0" smtClean="0">
                <a:ln>
                  <a:solidFill>
                    <a:schemeClr val="bg1">
                      <a:lumMod val="95000"/>
                    </a:schemeClr>
                  </a:solidFill>
                </a:ln>
                <a:solidFill>
                  <a:schemeClr val="bg1"/>
                </a:solidFill>
                <a:effectLst>
                  <a:outerShdw blurRad="38100" dist="38100" dir="2700000" algn="tl">
                    <a:srgbClr val="000000">
                      <a:alpha val="43137"/>
                    </a:srgbClr>
                  </a:outerShdw>
                </a:effectLst>
              </a:rPr>
              <a:t>	when </a:t>
            </a:r>
            <a:r>
              <a:rPr lang="en-US" sz="2800" b="1" dirty="0" smtClean="0">
                <a:ln>
                  <a:solidFill>
                    <a:schemeClr val="tx1"/>
                  </a:solidFill>
                </a:ln>
                <a:solidFill>
                  <a:schemeClr val="accent4">
                    <a:lumMod val="20000"/>
                    <a:lumOff val="80000"/>
                  </a:schemeClr>
                </a:solidFill>
                <a:effectLst>
                  <a:outerShdw blurRad="38100" dist="38100" dir="2700000" algn="tl">
                    <a:srgbClr val="000000">
                      <a:alpha val="43137"/>
                    </a:srgbClr>
                  </a:outerShdw>
                </a:effectLst>
              </a:rPr>
              <a:t>in </a:t>
            </a:r>
            <a:r>
              <a:rPr lang="en-US" sz="2800" b="1" dirty="0">
                <a:ln>
                  <a:solidFill>
                    <a:schemeClr val="tx1"/>
                  </a:solidFill>
                </a:ln>
                <a:solidFill>
                  <a:schemeClr val="accent4">
                    <a:lumMod val="20000"/>
                    <a:lumOff val="80000"/>
                  </a:schemeClr>
                </a:solidFill>
                <a:effectLst>
                  <a:outerShdw blurRad="38100" dist="38100" dir="2700000" algn="tl">
                    <a:srgbClr val="000000">
                      <a:alpha val="43137"/>
                    </a:srgbClr>
                  </a:outerShdw>
                </a:effectLst>
              </a:rPr>
              <a:t>your </a:t>
            </a:r>
            <a:r>
              <a:rPr lang="en-US" sz="2800" b="1" dirty="0" smtClean="0">
                <a:ln>
                  <a:solidFill>
                    <a:schemeClr val="tx1"/>
                  </a:solidFill>
                </a:ln>
                <a:solidFill>
                  <a:schemeClr val="accent4">
                    <a:lumMod val="20000"/>
                    <a:lumOff val="80000"/>
                  </a:schemeClr>
                </a:solidFill>
                <a:effectLst>
                  <a:outerShdw blurRad="38100" dist="38100" dir="2700000" algn="tl">
                    <a:srgbClr val="000000">
                      <a:alpha val="43137"/>
                    </a:srgbClr>
                  </a:outerShdw>
                </a:effectLst>
              </a:rPr>
              <a:t>career does each fit you best?</a:t>
            </a:r>
            <a:endParaRPr lang="en-US" sz="2800" b="1" dirty="0">
              <a:ln>
                <a:solidFill>
                  <a:schemeClr val="tx1"/>
                </a:solidFill>
              </a:ln>
              <a:solidFill>
                <a:schemeClr val="accent4">
                  <a:lumMod val="20000"/>
                  <a:lumOff val="80000"/>
                </a:schemeClr>
              </a:solidFill>
              <a:effectLst>
                <a:outerShdw blurRad="38100" dist="38100" dir="2700000" algn="tl">
                  <a:srgbClr val="000000">
                    <a:alpha val="43137"/>
                  </a:srgbClr>
                </a:outerShdw>
              </a:effectLst>
            </a:endParaRPr>
          </a:p>
          <a:p>
            <a:r>
              <a:rPr lang="en-US" sz="36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   who</a:t>
            </a:r>
            <a:r>
              <a:rPr lang="en-US" sz="2800" b="1" dirty="0" smtClean="0">
                <a:ln>
                  <a:solidFill>
                    <a:schemeClr val="bg1">
                      <a:lumMod val="65000"/>
                    </a:schemeClr>
                  </a:solidFill>
                </a:ln>
                <a:solidFill>
                  <a:schemeClr val="bg1">
                    <a:lumMod val="75000"/>
                  </a:schemeClr>
                </a:solidFill>
                <a:effectLst>
                  <a:outerShdw blurRad="38100" dist="38100" dir="2700000" algn="tl">
                    <a:srgbClr val="000000">
                      <a:alpha val="43137"/>
                    </a:srgbClr>
                  </a:outerShdw>
                </a:effectLst>
                <a:latin typeface="+mn-lt"/>
              </a:rPr>
              <a:t> </a:t>
            </a:r>
            <a:r>
              <a:rPr lang="en-US" sz="2800" b="1" dirty="0">
                <a:ln>
                  <a:solidFill>
                    <a:schemeClr val="tx1"/>
                  </a:solidFill>
                </a:ln>
                <a:solidFill>
                  <a:schemeClr val="accent4">
                    <a:lumMod val="20000"/>
                    <a:lumOff val="80000"/>
                  </a:schemeClr>
                </a:solidFill>
                <a:effectLst>
                  <a:outerShdw blurRad="38100" dist="38100" dir="2700000" algn="tl">
                    <a:srgbClr val="000000">
                      <a:alpha val="43137"/>
                    </a:srgbClr>
                  </a:outerShdw>
                </a:effectLst>
                <a:latin typeface="+mn-lt"/>
              </a:rPr>
              <a:t>are you – traits, preferences, goals?</a:t>
            </a:r>
          </a:p>
          <a:p>
            <a:r>
              <a:rPr lang="en-US" sz="28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		</a:t>
            </a:r>
            <a:r>
              <a:rPr lang="en-US" sz="36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where </a:t>
            </a:r>
            <a:r>
              <a:rPr lang="en-US" sz="2800" b="1" dirty="0" smtClean="0">
                <a:ln>
                  <a:solidFill>
                    <a:schemeClr val="tx1"/>
                  </a:solidFill>
                </a:ln>
                <a:solidFill>
                  <a:schemeClr val="accent4">
                    <a:lumMod val="20000"/>
                    <a:lumOff val="80000"/>
                  </a:schemeClr>
                </a:solidFill>
                <a:effectLst>
                  <a:outerShdw blurRad="38100" dist="38100" dir="2700000" algn="tl">
                    <a:srgbClr val="000000">
                      <a:alpha val="43137"/>
                    </a:srgbClr>
                  </a:outerShdw>
                </a:effectLst>
                <a:latin typeface="+mn-lt"/>
              </a:rPr>
              <a:t>are the possible tracks?</a:t>
            </a:r>
            <a:endParaRPr lang="en-US" sz="2800" b="1" dirty="0">
              <a:ln>
                <a:solidFill>
                  <a:schemeClr val="tx1"/>
                </a:solidFill>
              </a:ln>
              <a:solidFill>
                <a:schemeClr val="accent4">
                  <a:lumMod val="20000"/>
                  <a:lumOff val="80000"/>
                </a:schemeClr>
              </a:solidFill>
              <a:effectLst>
                <a:outerShdw blurRad="38100" dist="38100" dir="2700000" algn="tl">
                  <a:srgbClr val="000000">
                    <a:alpha val="43137"/>
                  </a:srgbClr>
                </a:outerShdw>
              </a:effectLst>
              <a:latin typeface="+mn-lt"/>
            </a:endParaRPr>
          </a:p>
          <a:p>
            <a:r>
              <a:rPr lang="en-US" sz="2800" b="1" dirty="0">
                <a:ln>
                  <a:solidFill>
                    <a:schemeClr val="bg1">
                      <a:lumMod val="95000"/>
                    </a:schemeClr>
                  </a:solidFill>
                </a:ln>
                <a:solidFill>
                  <a:schemeClr val="bg1"/>
                </a:solidFill>
                <a:effectLst>
                  <a:outerShdw blurRad="38100" dist="38100" dir="2700000" algn="tl">
                    <a:srgbClr val="000000">
                      <a:alpha val="43137"/>
                    </a:srgbClr>
                  </a:outerShdw>
                </a:effectLst>
                <a:latin typeface="+mn-lt"/>
              </a:rPr>
              <a:t>	</a:t>
            </a:r>
            <a:r>
              <a:rPr lang="en-US" sz="28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			</a:t>
            </a:r>
            <a:r>
              <a:rPr lang="en-US" sz="3600" b="1" dirty="0" smtClean="0">
                <a:ln>
                  <a:solidFill>
                    <a:schemeClr val="bg1">
                      <a:lumMod val="95000"/>
                    </a:schemeClr>
                  </a:solidFill>
                </a:ln>
                <a:solidFill>
                  <a:schemeClr val="bg1"/>
                </a:solidFill>
                <a:effectLst>
                  <a:outerShdw blurRad="38100" dist="38100" dir="2700000" algn="tl">
                    <a:srgbClr val="000000">
                      <a:alpha val="43137"/>
                    </a:srgbClr>
                  </a:outerShdw>
                </a:effectLst>
                <a:latin typeface="+mn-lt"/>
              </a:rPr>
              <a:t>how</a:t>
            </a:r>
            <a:r>
              <a:rPr lang="en-US" sz="2800" b="1" dirty="0" smtClean="0">
                <a:ln>
                  <a:solidFill>
                    <a:schemeClr val="bg1">
                      <a:lumMod val="65000"/>
                    </a:schemeClr>
                  </a:solidFill>
                </a:ln>
                <a:solidFill>
                  <a:schemeClr val="bg1">
                    <a:lumMod val="75000"/>
                  </a:schemeClr>
                </a:solidFill>
                <a:effectLst>
                  <a:outerShdw blurRad="38100" dist="38100" dir="2700000" algn="tl">
                    <a:srgbClr val="000000">
                      <a:alpha val="43137"/>
                    </a:srgbClr>
                  </a:outerShdw>
                </a:effectLst>
                <a:latin typeface="+mn-lt"/>
              </a:rPr>
              <a:t> </a:t>
            </a:r>
            <a:r>
              <a:rPr lang="en-US" sz="2800" b="1" dirty="0" smtClean="0">
                <a:ln>
                  <a:solidFill>
                    <a:schemeClr val="tx1"/>
                  </a:solidFill>
                </a:ln>
                <a:solidFill>
                  <a:schemeClr val="accent4">
                    <a:lumMod val="20000"/>
                    <a:lumOff val="80000"/>
                  </a:schemeClr>
                </a:solidFill>
                <a:effectLst>
                  <a:outerShdw blurRad="38100" dist="38100" dir="2700000" algn="tl">
                    <a:srgbClr val="000000">
                      <a:alpha val="43137"/>
                    </a:srgbClr>
                  </a:outerShdw>
                </a:effectLst>
                <a:latin typeface="+mn-lt"/>
              </a:rPr>
              <a:t>do you go about it?</a:t>
            </a:r>
          </a:p>
        </p:txBody>
      </p:sp>
      <p:grpSp>
        <p:nvGrpSpPr>
          <p:cNvPr id="15" name="Group 14"/>
          <p:cNvGrpSpPr/>
          <p:nvPr/>
        </p:nvGrpSpPr>
        <p:grpSpPr>
          <a:xfrm>
            <a:off x="0" y="6236064"/>
            <a:ext cx="9144000" cy="461082"/>
            <a:chOff x="0" y="6236064"/>
            <a:chExt cx="9144000" cy="461082"/>
          </a:xfrm>
        </p:grpSpPr>
        <p:sp>
          <p:nvSpPr>
            <p:cNvPr id="16" name="Rectangle 15"/>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7"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417888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gradFill>
            <a:gsLst>
              <a:gs pos="0">
                <a:schemeClr val="bg2">
                  <a:lumMod val="25000"/>
                  <a:lumOff val="75000"/>
                </a:schemeClr>
              </a:gs>
              <a:gs pos="20000">
                <a:schemeClr val="bg2">
                  <a:lumMod val="50000"/>
                  <a:tint val="44500"/>
                  <a:satMod val="160000"/>
                </a:schemeClr>
              </a:gs>
              <a:gs pos="58000">
                <a:schemeClr val="bg2">
                  <a:tint val="23500"/>
                  <a:satMod val="160000"/>
                  <a:lumMod val="66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70044" y="104541"/>
            <a:ext cx="6501925" cy="951861"/>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hat…</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3" name="Title 1"/>
          <p:cNvSpPr txBox="1">
            <a:spLocks/>
          </p:cNvSpPr>
          <p:nvPr/>
        </p:nvSpPr>
        <p:spPr bwMode="auto">
          <a:xfrm>
            <a:off x="653837" y="1742291"/>
            <a:ext cx="2032379" cy="5170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t>Industry</a:t>
            </a:r>
          </a:p>
        </p:txBody>
      </p:sp>
      <p:sp>
        <p:nvSpPr>
          <p:cNvPr id="4" name="Title 1"/>
          <p:cNvSpPr txBox="1">
            <a:spLocks/>
          </p:cNvSpPr>
          <p:nvPr/>
        </p:nvSpPr>
        <p:spPr bwMode="auto">
          <a:xfrm>
            <a:off x="4787873" y="580828"/>
            <a:ext cx="3223004"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t>Consulting</a:t>
            </a:r>
          </a:p>
        </p:txBody>
      </p:sp>
      <p:sp>
        <p:nvSpPr>
          <p:cNvPr id="5" name="Content Placeholder 2"/>
          <p:cNvSpPr>
            <a:spLocks noGrp="1"/>
          </p:cNvSpPr>
          <p:nvPr/>
        </p:nvSpPr>
        <p:spPr bwMode="auto">
          <a:xfrm>
            <a:off x="4091300" y="1474948"/>
            <a:ext cx="4821357" cy="44871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i="1" dirty="0" smtClean="0">
                <a:latin typeface="+mn-lt"/>
              </a:rPr>
              <a:t>	</a:t>
            </a:r>
            <a:r>
              <a:rPr lang="en-US" b="1" i="1" dirty="0" smtClean="0">
                <a:solidFill>
                  <a:schemeClr val="bg1">
                    <a:lumMod val="95000"/>
                  </a:schemeClr>
                </a:solidFill>
                <a:latin typeface="+mn-lt"/>
              </a:rPr>
              <a:t>Not</a:t>
            </a:r>
            <a:r>
              <a:rPr lang="en-US" b="1" dirty="0" smtClean="0">
                <a:solidFill>
                  <a:schemeClr val="bg1">
                    <a:lumMod val="95000"/>
                  </a:schemeClr>
                </a:solidFill>
                <a:latin typeface="+mn-lt"/>
              </a:rPr>
              <a:t> the same as contracting</a:t>
            </a:r>
          </a:p>
          <a:p>
            <a:pPr marL="0" indent="0">
              <a:spcBef>
                <a:spcPts val="600"/>
              </a:spcBef>
              <a:buNone/>
            </a:pPr>
            <a:r>
              <a:rPr lang="en-US" b="1" dirty="0" smtClean="0">
                <a:solidFill>
                  <a:schemeClr val="bg2">
                    <a:lumMod val="50000"/>
                  </a:schemeClr>
                </a:solidFill>
                <a:latin typeface="+mn-lt"/>
              </a:rPr>
              <a:t>Ever changing roles and hierarchies</a:t>
            </a:r>
            <a:endParaRPr lang="en-US" b="1" dirty="0">
              <a:solidFill>
                <a:schemeClr val="accent6">
                  <a:lumMod val="75000"/>
                </a:schemeClr>
              </a:solidFill>
              <a:latin typeface="+mn-lt"/>
            </a:endParaRPr>
          </a:p>
          <a:p>
            <a:pPr marL="0" indent="0">
              <a:spcBef>
                <a:spcPts val="600"/>
              </a:spcBef>
              <a:buNone/>
            </a:pPr>
            <a:r>
              <a:rPr lang="en-US" b="1" dirty="0" smtClean="0">
                <a:solidFill>
                  <a:schemeClr val="accent6">
                    <a:lumMod val="75000"/>
                  </a:schemeClr>
                </a:solidFill>
                <a:latin typeface="+mn-lt"/>
              </a:rPr>
              <a:t>         	Consultants:</a:t>
            </a:r>
          </a:p>
          <a:p>
            <a:pPr lvl="3"/>
            <a:r>
              <a:rPr lang="en-US" sz="1400" b="1" dirty="0" smtClean="0">
                <a:solidFill>
                  <a:schemeClr val="accent6">
                    <a:lumMod val="75000"/>
                  </a:schemeClr>
                </a:solidFill>
              </a:rPr>
              <a:t>Roles can be unclear and changing</a:t>
            </a:r>
          </a:p>
          <a:p>
            <a:pPr lvl="3"/>
            <a:r>
              <a:rPr lang="en-US" sz="1400" b="1" dirty="0" smtClean="0">
                <a:solidFill>
                  <a:schemeClr val="accent6">
                    <a:lumMod val="75000"/>
                  </a:schemeClr>
                </a:solidFill>
              </a:rPr>
              <a:t>Have multiple “bosses”</a:t>
            </a:r>
          </a:p>
          <a:p>
            <a:pPr lvl="3"/>
            <a:r>
              <a:rPr lang="en-US" sz="1400" b="1" dirty="0" smtClean="0">
                <a:solidFill>
                  <a:schemeClr val="accent6">
                    <a:lumMod val="75000"/>
                  </a:schemeClr>
                </a:solidFill>
              </a:rPr>
              <a:t>Responsibly to the Client and their Consultancy</a:t>
            </a:r>
          </a:p>
          <a:p>
            <a:pPr lvl="3"/>
            <a:r>
              <a:rPr lang="en-US" sz="1400" b="1" dirty="0" smtClean="0">
                <a:solidFill>
                  <a:schemeClr val="accent6">
                    <a:lumMod val="75000"/>
                  </a:schemeClr>
                </a:solidFill>
              </a:rPr>
              <a:t>Are solution crafters, not order takers</a:t>
            </a:r>
          </a:p>
          <a:p>
            <a:endParaRPr lang="en-US" b="1" dirty="0">
              <a:latin typeface="+mn-lt"/>
            </a:endParaRPr>
          </a:p>
          <a:p>
            <a:endParaRPr lang="en-US" b="1" dirty="0">
              <a:latin typeface="+mn-lt"/>
            </a:endParaRPr>
          </a:p>
        </p:txBody>
      </p:sp>
      <p:sp>
        <p:nvSpPr>
          <p:cNvPr id="7" name="Content Placeholder 2"/>
          <p:cNvSpPr>
            <a:spLocks noGrp="1"/>
          </p:cNvSpPr>
          <p:nvPr/>
        </p:nvSpPr>
        <p:spPr bwMode="auto">
          <a:xfrm>
            <a:off x="70044" y="2575654"/>
            <a:ext cx="3951212" cy="351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t>
            </a:r>
            <a:endParaRPr lang="en-US" b="1" dirty="0" smtClean="0">
              <a:solidFill>
                <a:schemeClr val="bg2">
                  <a:lumMod val="50000"/>
                </a:schemeClr>
              </a:solidFill>
            </a:endParaRPr>
          </a:p>
          <a:p>
            <a:pPr marL="0" indent="0">
              <a:buNone/>
            </a:pPr>
            <a:r>
              <a:rPr lang="en-US" b="1" dirty="0" smtClean="0"/>
              <a:t>Defined role within an established hierarchy</a:t>
            </a:r>
          </a:p>
          <a:p>
            <a:pPr marL="0" indent="0">
              <a:buNone/>
            </a:pPr>
            <a:r>
              <a:rPr lang="en-US" b="1" dirty="0"/>
              <a:t> </a:t>
            </a:r>
            <a:r>
              <a:rPr lang="en-US" b="1" dirty="0" smtClean="0"/>
              <a:t>         </a:t>
            </a:r>
            <a:r>
              <a:rPr lang="en-US" b="1" dirty="0" smtClean="0">
                <a:solidFill>
                  <a:schemeClr val="bg1">
                    <a:lumMod val="95000"/>
                  </a:schemeClr>
                </a:solidFill>
              </a:rPr>
              <a:t>Employees:</a:t>
            </a:r>
          </a:p>
          <a:p>
            <a:pPr lvl="3"/>
            <a:r>
              <a:rPr lang="en-US" sz="1400" b="1" dirty="0" smtClean="0">
                <a:solidFill>
                  <a:schemeClr val="bg1">
                    <a:lumMod val="95000"/>
                  </a:schemeClr>
                </a:solidFill>
              </a:rPr>
              <a:t>Role clearly delineated</a:t>
            </a:r>
          </a:p>
          <a:p>
            <a:pPr lvl="3"/>
            <a:r>
              <a:rPr lang="en-US" sz="1400" b="1" dirty="0" smtClean="0">
                <a:solidFill>
                  <a:schemeClr val="bg1">
                    <a:lumMod val="95000"/>
                  </a:schemeClr>
                </a:solidFill>
              </a:rPr>
              <a:t>Could have direct supervisory relationships</a:t>
            </a:r>
          </a:p>
          <a:p>
            <a:pPr lvl="3"/>
            <a:r>
              <a:rPr lang="en-US" sz="1400" b="1" dirty="0" smtClean="0">
                <a:solidFill>
                  <a:schemeClr val="bg1">
                    <a:lumMod val="95000"/>
                  </a:schemeClr>
                </a:solidFill>
              </a:rPr>
              <a:t>Responsibility for specific areas</a:t>
            </a:r>
          </a:p>
          <a:p>
            <a:pPr marL="974725" lvl="3" indent="0">
              <a:buNone/>
            </a:pPr>
            <a:endParaRPr lang="en-US" sz="1400" b="1" dirty="0" smtClean="0">
              <a:solidFill>
                <a:schemeClr val="bg1">
                  <a:lumMod val="95000"/>
                </a:schemeClr>
              </a:solidFill>
            </a:endParaRPr>
          </a:p>
          <a:p>
            <a:pPr marL="0" indent="0">
              <a:buNone/>
            </a:pPr>
            <a:endParaRPr lang="en-US" dirty="0"/>
          </a:p>
          <a:p>
            <a:pPr marL="0" indent="0">
              <a:buNone/>
            </a:pPr>
            <a:endParaRPr lang="en-US" dirty="0"/>
          </a:p>
        </p:txBody>
      </p:sp>
      <p:sp>
        <p:nvSpPr>
          <p:cNvPr id="8" name="Rectangle 7"/>
          <p:cNvSpPr/>
          <p:nvPr/>
        </p:nvSpPr>
        <p:spPr>
          <a:xfrm>
            <a:off x="6413861" y="1082573"/>
            <a:ext cx="2459328" cy="369332"/>
          </a:xfrm>
          <a:prstGeom prst="rect">
            <a:avLst/>
          </a:prstGeom>
        </p:spPr>
        <p:txBody>
          <a:bodyPr wrap="none">
            <a:spAutoFit/>
          </a:bodyPr>
          <a:lstStyle/>
          <a:p>
            <a:r>
              <a:rPr lang="en-US" sz="1800" dirty="0">
                <a:solidFill>
                  <a:schemeClr val="bg1"/>
                </a:solidFill>
                <a:latin typeface="Verdana" panose="020B0604030504040204" pitchFamily="34" charset="0"/>
              </a:rPr>
              <a:t>[k</a:t>
            </a:r>
            <a:r>
              <a:rPr lang="en-US" sz="1800" i="1" dirty="0">
                <a:solidFill>
                  <a:schemeClr val="bg1"/>
                </a:solidFill>
                <a:latin typeface="Verdana" panose="020B0604030504040204" pitchFamily="34" charset="0"/>
              </a:rPr>
              <a:t>uh</a:t>
            </a:r>
            <a:r>
              <a:rPr lang="en-US" sz="1800" dirty="0">
                <a:solidFill>
                  <a:schemeClr val="bg1"/>
                </a:solidFill>
                <a:latin typeface="Verdana" panose="020B0604030504040204" pitchFamily="34" charset="0"/>
              </a:rPr>
              <a:t> </a:t>
            </a:r>
            <a:r>
              <a:rPr lang="en-US" sz="1800" dirty="0" smtClean="0">
                <a:solidFill>
                  <a:schemeClr val="bg1"/>
                </a:solidFill>
                <a:latin typeface="Verdana" panose="020B0604030504040204" pitchFamily="34" charset="0"/>
              </a:rPr>
              <a:t>n-</a:t>
            </a:r>
            <a:r>
              <a:rPr lang="en-US" sz="1800" b="1" dirty="0" smtClean="0">
                <a:solidFill>
                  <a:schemeClr val="bg1"/>
                </a:solidFill>
                <a:latin typeface="Verdana" panose="020B0604030504040204" pitchFamily="34" charset="0"/>
              </a:rPr>
              <a:t>suhl</a:t>
            </a:r>
            <a:r>
              <a:rPr lang="en-US" sz="1800" dirty="0" smtClean="0">
                <a:solidFill>
                  <a:schemeClr val="bg1"/>
                </a:solidFill>
                <a:latin typeface="Verdana" panose="020B0604030504040204" pitchFamily="34" charset="0"/>
              </a:rPr>
              <a:t>-teeng]</a:t>
            </a:r>
            <a:endParaRPr lang="en-US" sz="1800" dirty="0">
              <a:solidFill>
                <a:schemeClr val="bg1"/>
              </a:solidFill>
            </a:endParaRPr>
          </a:p>
        </p:txBody>
      </p:sp>
      <p:sp>
        <p:nvSpPr>
          <p:cNvPr id="12" name="Rectangle 11"/>
          <p:cNvSpPr/>
          <p:nvPr/>
        </p:nvSpPr>
        <p:spPr>
          <a:xfrm>
            <a:off x="1533556" y="2203847"/>
            <a:ext cx="1843774" cy="369332"/>
          </a:xfrm>
          <a:prstGeom prst="rect">
            <a:avLst/>
          </a:prstGeom>
        </p:spPr>
        <p:txBody>
          <a:bodyPr wrap="none">
            <a:spAutoFit/>
          </a:bodyPr>
          <a:lstStyle/>
          <a:p>
            <a:r>
              <a:rPr lang="en-US" sz="1600" dirty="0">
                <a:solidFill>
                  <a:schemeClr val="bg1"/>
                </a:solidFill>
                <a:latin typeface="Verdana" panose="020B0604030504040204" pitchFamily="34" charset="0"/>
              </a:rPr>
              <a:t>[</a:t>
            </a:r>
            <a:r>
              <a:rPr lang="en-US" sz="1800" b="1" dirty="0">
                <a:solidFill>
                  <a:schemeClr val="bg1"/>
                </a:solidFill>
                <a:latin typeface="Verdana" panose="020B0604030504040204" pitchFamily="34" charset="0"/>
              </a:rPr>
              <a:t>in</a:t>
            </a:r>
            <a:r>
              <a:rPr lang="en-US" sz="1800" dirty="0">
                <a:solidFill>
                  <a:schemeClr val="bg1"/>
                </a:solidFill>
                <a:latin typeface="Verdana" panose="020B0604030504040204" pitchFamily="34" charset="0"/>
              </a:rPr>
              <a:t>-d</a:t>
            </a:r>
            <a:r>
              <a:rPr lang="en-US" sz="1800" i="1" dirty="0">
                <a:solidFill>
                  <a:schemeClr val="bg1"/>
                </a:solidFill>
                <a:latin typeface="Verdana" panose="020B0604030504040204" pitchFamily="34" charset="0"/>
              </a:rPr>
              <a:t>uh</a:t>
            </a:r>
            <a:r>
              <a:rPr lang="en-US" sz="1800" dirty="0">
                <a:solidFill>
                  <a:schemeClr val="bg1"/>
                </a:solidFill>
                <a:latin typeface="Verdana" panose="020B0604030504040204" pitchFamily="34" charset="0"/>
              </a:rPr>
              <a:t>-stree</a:t>
            </a:r>
            <a:r>
              <a:rPr lang="en-US" sz="1600" dirty="0">
                <a:solidFill>
                  <a:schemeClr val="bg1"/>
                </a:solidFill>
                <a:latin typeface="Verdana" panose="020B0604030504040204" pitchFamily="34" charset="0"/>
              </a:rPr>
              <a:t>]</a:t>
            </a:r>
            <a:endParaRPr lang="en-US" sz="1600" dirty="0">
              <a:solidFill>
                <a:schemeClr val="bg1"/>
              </a:solidFill>
            </a:endParaRPr>
          </a:p>
        </p:txBody>
      </p:sp>
      <p:grpSp>
        <p:nvGrpSpPr>
          <p:cNvPr id="15" name="Group 14"/>
          <p:cNvGrpSpPr/>
          <p:nvPr/>
        </p:nvGrpSpPr>
        <p:grpSpPr>
          <a:xfrm>
            <a:off x="0" y="6236064"/>
            <a:ext cx="9144000" cy="461082"/>
            <a:chOff x="0" y="6236064"/>
            <a:chExt cx="9144000" cy="461082"/>
          </a:xfrm>
        </p:grpSpPr>
        <p:sp>
          <p:nvSpPr>
            <p:cNvPr id="16" name="Rectangle 15"/>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7"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24660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5" y="177560"/>
            <a:ext cx="6501925" cy="879846"/>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hat…</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3" name="Title 1"/>
          <p:cNvSpPr txBox="1">
            <a:spLocks/>
          </p:cNvSpPr>
          <p:nvPr/>
        </p:nvSpPr>
        <p:spPr bwMode="auto">
          <a:xfrm>
            <a:off x="4553124" y="721000"/>
            <a:ext cx="3069112" cy="5170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ln>
                  <a:solidFill>
                    <a:schemeClr val="bg1">
                      <a:lumMod val="85000"/>
                    </a:schemeClr>
                  </a:solidFill>
                </a:ln>
                <a:solidFill>
                  <a:srgbClr val="92D050"/>
                </a:solidFill>
              </a:rPr>
              <a:t>i</a:t>
            </a:r>
            <a:r>
              <a:rPr lang="en-US" dirty="0" smtClean="0">
                <a:ln>
                  <a:solidFill>
                    <a:schemeClr val="bg1">
                      <a:lumMod val="85000"/>
                    </a:schemeClr>
                  </a:solidFill>
                </a:ln>
                <a:solidFill>
                  <a:srgbClr val="92D050"/>
                </a:solidFill>
              </a:rPr>
              <a:t>ndustry pros</a:t>
            </a:r>
            <a:endParaRPr lang="en-US" dirty="0">
              <a:ln>
                <a:solidFill>
                  <a:schemeClr val="bg1">
                    <a:lumMod val="85000"/>
                  </a:schemeClr>
                </a:solidFill>
              </a:ln>
              <a:solidFill>
                <a:srgbClr val="92D050"/>
              </a:solidFill>
            </a:endParaRPr>
          </a:p>
        </p:txBody>
      </p:sp>
      <p:sp>
        <p:nvSpPr>
          <p:cNvPr id="9" name="Title 1"/>
          <p:cNvSpPr txBox="1">
            <a:spLocks/>
          </p:cNvSpPr>
          <p:nvPr/>
        </p:nvSpPr>
        <p:spPr bwMode="auto">
          <a:xfrm>
            <a:off x="1089347" y="3553971"/>
            <a:ext cx="3069112" cy="5170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chemeClr val="bg1">
                    <a:lumMod val="65000"/>
                  </a:schemeClr>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solidFill>
                  <a:srgbClr val="FF8B8B"/>
                </a:solidFill>
              </a:rPr>
              <a:t>i</a:t>
            </a:r>
            <a:r>
              <a:rPr lang="en-US" dirty="0" smtClean="0">
                <a:solidFill>
                  <a:srgbClr val="FF8B8B"/>
                </a:solidFill>
              </a:rPr>
              <a:t>ndustry cons</a:t>
            </a:r>
            <a:endParaRPr lang="en-US" dirty="0">
              <a:solidFill>
                <a:srgbClr val="FF8B8B"/>
              </a:solidFill>
            </a:endParaRPr>
          </a:p>
        </p:txBody>
      </p:sp>
      <p:sp>
        <p:nvSpPr>
          <p:cNvPr id="10" name="Content Placeholder 2"/>
          <p:cNvSpPr>
            <a:spLocks noGrp="1"/>
          </p:cNvSpPr>
          <p:nvPr/>
        </p:nvSpPr>
        <p:spPr bwMode="auto">
          <a:xfrm>
            <a:off x="2623903" y="1225910"/>
            <a:ext cx="6529262" cy="22244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eaLnBrk="0" hangingPunct="0">
              <a:spcBef>
                <a:spcPct val="20000"/>
              </a:spcBef>
            </a:pPr>
            <a:r>
              <a:rPr lang="en-US" sz="1600" dirty="0" smtClean="0">
                <a:solidFill>
                  <a:schemeClr val="tx2"/>
                </a:solidFill>
                <a:cs typeface="+mn-cs"/>
              </a:rPr>
              <a:t>Perceived stability, </a:t>
            </a:r>
            <a:r>
              <a:rPr lang="en-US" sz="1600" dirty="0" smtClean="0">
                <a:solidFill>
                  <a:schemeClr val="tx2"/>
                </a:solidFill>
              </a:rPr>
              <a:t>ownership</a:t>
            </a:r>
            <a:endParaRPr lang="en-US" sz="1600" dirty="0">
              <a:solidFill>
                <a:schemeClr val="tx2"/>
              </a:solidFill>
              <a:cs typeface="+mn-cs"/>
            </a:endParaRPr>
          </a:p>
          <a:p>
            <a:pPr eaLnBrk="0" hangingPunct="0">
              <a:spcBef>
                <a:spcPct val="20000"/>
              </a:spcBef>
            </a:pPr>
            <a:r>
              <a:rPr lang="en-US" sz="1600" dirty="0" smtClean="0">
                <a:solidFill>
                  <a:schemeClr val="tx2"/>
                </a:solidFill>
                <a:cs typeface="+mn-cs"/>
              </a:rPr>
              <a:t>Connection within sector, industry</a:t>
            </a:r>
            <a:endParaRPr lang="en-US" sz="1600" dirty="0">
              <a:solidFill>
                <a:schemeClr val="tx2"/>
              </a:solidFill>
              <a:cs typeface="+mn-cs"/>
            </a:endParaRPr>
          </a:p>
          <a:p>
            <a:pPr eaLnBrk="0" hangingPunct="0">
              <a:spcBef>
                <a:spcPct val="20000"/>
              </a:spcBef>
            </a:pPr>
            <a:r>
              <a:rPr lang="en-US" sz="1600" dirty="0">
                <a:solidFill>
                  <a:schemeClr val="tx2"/>
                </a:solidFill>
                <a:cs typeface="+mn-cs"/>
              </a:rPr>
              <a:t>Depth </a:t>
            </a:r>
            <a:r>
              <a:rPr lang="en-US" sz="1600" dirty="0" smtClean="0">
                <a:solidFill>
                  <a:schemeClr val="tx2"/>
                </a:solidFill>
                <a:cs typeface="+mn-cs"/>
              </a:rPr>
              <a:t>of company-specific knowledge</a:t>
            </a:r>
          </a:p>
          <a:p>
            <a:pPr eaLnBrk="0" hangingPunct="0">
              <a:spcBef>
                <a:spcPct val="20000"/>
              </a:spcBef>
            </a:pPr>
            <a:r>
              <a:rPr lang="en-US" sz="1600" dirty="0" smtClean="0">
                <a:solidFill>
                  <a:schemeClr val="tx2"/>
                </a:solidFill>
                <a:cs typeface="+mn-cs"/>
              </a:rPr>
              <a:t>Predictable hours, work-life balance</a:t>
            </a:r>
          </a:p>
          <a:p>
            <a:pPr eaLnBrk="0" hangingPunct="0">
              <a:spcBef>
                <a:spcPct val="20000"/>
              </a:spcBef>
            </a:pPr>
            <a:r>
              <a:rPr lang="en-US" sz="1600" dirty="0" smtClean="0">
                <a:solidFill>
                  <a:schemeClr val="tx2"/>
                </a:solidFill>
                <a:cs typeface="+mn-cs"/>
              </a:rPr>
              <a:t>No travel – 90% of time in office</a:t>
            </a:r>
          </a:p>
          <a:p>
            <a:pPr eaLnBrk="0" hangingPunct="0">
              <a:spcBef>
                <a:spcPct val="20000"/>
              </a:spcBef>
            </a:pPr>
            <a:r>
              <a:rPr lang="en-US" sz="1600" dirty="0" smtClean="0">
                <a:solidFill>
                  <a:schemeClr val="tx2"/>
                </a:solidFill>
                <a:cs typeface="+mn-cs"/>
              </a:rPr>
              <a:t>Learning interpersonal skills, understanding for organizational politics, superior-subordinate management</a:t>
            </a:r>
          </a:p>
          <a:p>
            <a:pPr eaLnBrk="0" hangingPunct="0">
              <a:spcBef>
                <a:spcPct val="20000"/>
              </a:spcBef>
            </a:pPr>
            <a:endParaRPr lang="en-US" sz="1600" dirty="0" smtClean="0">
              <a:solidFill>
                <a:schemeClr val="tx2"/>
              </a:solidFill>
              <a:cs typeface="+mn-cs"/>
            </a:endParaRPr>
          </a:p>
          <a:p>
            <a:pPr eaLnBrk="0" hangingPunct="0">
              <a:spcBef>
                <a:spcPct val="20000"/>
              </a:spcBef>
            </a:pPr>
            <a:endParaRPr lang="en-US" sz="1600" dirty="0">
              <a:solidFill>
                <a:schemeClr val="tx2"/>
              </a:solidFill>
              <a:cs typeface="+mn-cs"/>
            </a:endParaRPr>
          </a:p>
          <a:p>
            <a:pPr eaLnBrk="0" hangingPunct="0">
              <a:spcBef>
                <a:spcPct val="20000"/>
              </a:spcBef>
            </a:pPr>
            <a:endParaRPr lang="en-US" sz="1600" dirty="0">
              <a:solidFill>
                <a:schemeClr val="tx2"/>
              </a:solidFill>
              <a:cs typeface="+mn-cs"/>
            </a:endParaRPr>
          </a:p>
        </p:txBody>
      </p:sp>
      <p:sp>
        <p:nvSpPr>
          <p:cNvPr id="12" name="Content Placeholder 2"/>
          <p:cNvSpPr>
            <a:spLocks noGrp="1"/>
          </p:cNvSpPr>
          <p:nvPr/>
        </p:nvSpPr>
        <p:spPr bwMode="auto">
          <a:xfrm>
            <a:off x="233489" y="4158087"/>
            <a:ext cx="3773979" cy="1917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accent4">
                    <a:lumMod val="60000"/>
                    <a:lumOff val="40000"/>
                  </a:schemeClr>
                </a:solidFill>
              </a:rPr>
              <a:t>Risk of stagnation and boredom</a:t>
            </a:r>
          </a:p>
          <a:p>
            <a:pPr marL="0" indent="0">
              <a:buNone/>
            </a:pPr>
            <a:r>
              <a:rPr lang="en-US" sz="1600" dirty="0" smtClean="0">
                <a:solidFill>
                  <a:schemeClr val="accent4">
                    <a:lumMod val="60000"/>
                    <a:lumOff val="40000"/>
                  </a:schemeClr>
                </a:solidFill>
              </a:rPr>
              <a:t>Limited promotion opportunities</a:t>
            </a:r>
          </a:p>
          <a:p>
            <a:pPr marL="0" indent="0">
              <a:buNone/>
            </a:pPr>
            <a:r>
              <a:rPr lang="en-US" sz="1600" dirty="0" smtClean="0">
                <a:solidFill>
                  <a:schemeClr val="accent4">
                    <a:lumMod val="60000"/>
                    <a:lumOff val="40000"/>
                  </a:schemeClr>
                </a:solidFill>
              </a:rPr>
              <a:t>Organization politics, hierarchy, siloing</a:t>
            </a:r>
          </a:p>
          <a:p>
            <a:pPr marL="0" indent="0">
              <a:buNone/>
            </a:pPr>
            <a:r>
              <a:rPr lang="en-US" sz="1600" dirty="0" smtClean="0">
                <a:solidFill>
                  <a:schemeClr val="accent4">
                    <a:lumMod val="60000"/>
                    <a:lumOff val="40000"/>
                  </a:schemeClr>
                </a:solidFill>
              </a:rPr>
              <a:t>More challenging to network</a:t>
            </a:r>
          </a:p>
          <a:p>
            <a:pPr marL="0" indent="0">
              <a:buNone/>
            </a:pPr>
            <a:r>
              <a:rPr lang="en-US" sz="1600" dirty="0" smtClean="0">
                <a:solidFill>
                  <a:schemeClr val="accent4">
                    <a:lumMod val="60000"/>
                    <a:lumOff val="40000"/>
                  </a:schemeClr>
                </a:solidFill>
              </a:rPr>
              <a:t>Lower income potential</a:t>
            </a:r>
            <a:endParaRPr lang="en-US" sz="1600" dirty="0">
              <a:solidFill>
                <a:schemeClr val="accent4">
                  <a:lumMod val="60000"/>
                  <a:lumOff val="40000"/>
                </a:schemeClr>
              </a:solidFill>
            </a:endParaRPr>
          </a:p>
          <a:p>
            <a:pPr marL="0" indent="0">
              <a:buNone/>
            </a:pPr>
            <a:endParaRPr lang="en-US" sz="1600" dirty="0">
              <a:solidFill>
                <a:schemeClr val="accent4">
                  <a:lumMod val="60000"/>
                  <a:lumOff val="40000"/>
                </a:schemeClr>
              </a:solidFill>
            </a:endParaRPr>
          </a:p>
        </p:txBody>
      </p:sp>
      <p:grpSp>
        <p:nvGrpSpPr>
          <p:cNvPr id="13" name="Group 12"/>
          <p:cNvGrpSpPr/>
          <p:nvPr/>
        </p:nvGrpSpPr>
        <p:grpSpPr>
          <a:xfrm>
            <a:off x="0" y="6236064"/>
            <a:ext cx="9144000" cy="461082"/>
            <a:chOff x="0" y="6236064"/>
            <a:chExt cx="9144000" cy="461082"/>
          </a:xfrm>
        </p:grpSpPr>
        <p:sp>
          <p:nvSpPr>
            <p:cNvPr id="19" name="Rectangle 18"/>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0"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3905632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gradFill>
            <a:gsLst>
              <a:gs pos="0">
                <a:schemeClr val="bg2">
                  <a:lumMod val="25000"/>
                  <a:lumOff val="75000"/>
                </a:schemeClr>
              </a:gs>
              <a:gs pos="20000">
                <a:schemeClr val="bg1">
                  <a:lumMod val="75000"/>
                </a:schemeClr>
              </a:gs>
              <a:gs pos="58000">
                <a:schemeClr val="bg1">
                  <a:lumMod val="50000"/>
                </a:schemeClr>
              </a:gs>
            </a:gsLst>
            <a:path path="circle">
              <a:fillToRect l="50000" t="50000" r="50000" b="50000"/>
            </a:path>
          </a:gra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2" name="Title 1"/>
          <p:cNvSpPr>
            <a:spLocks noGrp="1"/>
          </p:cNvSpPr>
          <p:nvPr>
            <p:ph type="title"/>
          </p:nvPr>
        </p:nvSpPr>
        <p:spPr>
          <a:xfrm>
            <a:off x="148845" y="177560"/>
            <a:ext cx="6501925" cy="879846"/>
          </a:xfrm>
          <a:noFill/>
          <a:ln w="9525">
            <a:noFill/>
            <a:miter lim="800000"/>
            <a:headEnd/>
            <a:tailEnd/>
          </a:ln>
        </p:spPr>
        <p:txBody>
          <a:bodyPr vert="horz" wrap="square" lIns="91440" tIns="45720" rIns="91440" bIns="45720" numCol="1" anchor="ctr" anchorCtr="0" compatLnSpc="1">
            <a:prstTxWarp prst="textNoShape">
              <a:avLst/>
            </a:prstTxWarp>
          </a:bodyPr>
          <a:lstStyle/>
          <a:p>
            <a:r>
              <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w</a:t>
            </a:r>
            <a:r>
              <a:rPr lang="en-US" sz="6000" b="1" dirty="0" smtClean="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rPr>
              <a:t>hat…</a:t>
            </a:r>
            <a:endParaRPr lang="en-US" sz="6000" b="1" dirty="0">
              <a:ln>
                <a:solidFill>
                  <a:schemeClr val="bg1">
                    <a:lumMod val="75000"/>
                  </a:schemeClr>
                </a:solidFill>
              </a:ln>
              <a:solidFill>
                <a:schemeClr val="bg1">
                  <a:lumMod val="95000"/>
                </a:schemeClr>
              </a:solidFill>
              <a:effectLst>
                <a:outerShdw blurRad="38100" dist="38100" dir="2700000" algn="tl">
                  <a:srgbClr val="000000">
                    <a:alpha val="43137"/>
                  </a:srgbClr>
                </a:outerShdw>
              </a:effectLst>
              <a:latin typeface="+mn-lt"/>
            </a:endParaRPr>
          </a:p>
        </p:txBody>
      </p:sp>
      <p:sp>
        <p:nvSpPr>
          <p:cNvPr id="4" name="Title 1"/>
          <p:cNvSpPr txBox="1">
            <a:spLocks/>
          </p:cNvSpPr>
          <p:nvPr/>
        </p:nvSpPr>
        <p:spPr bwMode="auto">
          <a:xfrm>
            <a:off x="4831767" y="93976"/>
            <a:ext cx="3638006"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85000"/>
                    </a:schemeClr>
                  </a:solidFill>
                </a:ln>
                <a:solidFill>
                  <a:srgbClr val="92D050"/>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t>consulting pros</a:t>
            </a:r>
          </a:p>
        </p:txBody>
      </p:sp>
      <p:sp>
        <p:nvSpPr>
          <p:cNvPr id="5" name="Content Placeholder 2"/>
          <p:cNvSpPr>
            <a:spLocks noGrp="1"/>
          </p:cNvSpPr>
          <p:nvPr/>
        </p:nvSpPr>
        <p:spPr bwMode="auto">
          <a:xfrm>
            <a:off x="3867272" y="717068"/>
            <a:ext cx="5285893" cy="53589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chemeClr val="accent6">
                    <a:lumMod val="75000"/>
                  </a:schemeClr>
                </a:solidFill>
              </a:rPr>
              <a:t>Rapid skill development, lots of training</a:t>
            </a:r>
          </a:p>
          <a:p>
            <a:pPr marL="0" indent="0">
              <a:buNone/>
            </a:pPr>
            <a:r>
              <a:rPr lang="en-US" sz="1600" dirty="0">
                <a:solidFill>
                  <a:schemeClr val="accent6">
                    <a:lumMod val="75000"/>
                  </a:schemeClr>
                </a:solidFill>
              </a:rPr>
              <a:t>M</a:t>
            </a:r>
            <a:r>
              <a:rPr lang="en-US" sz="1600" dirty="0" smtClean="0">
                <a:solidFill>
                  <a:schemeClr val="accent6">
                    <a:lumMod val="75000"/>
                  </a:schemeClr>
                </a:solidFill>
              </a:rPr>
              <a:t>ulti-industry exposure</a:t>
            </a:r>
          </a:p>
          <a:p>
            <a:pPr marL="0" indent="0">
              <a:buNone/>
            </a:pPr>
            <a:r>
              <a:rPr lang="en-US" sz="1600" dirty="0" smtClean="0">
                <a:solidFill>
                  <a:schemeClr val="accent6">
                    <a:lumMod val="75000"/>
                  </a:schemeClr>
                </a:solidFill>
              </a:rPr>
              <a:t>Variety and change </a:t>
            </a:r>
          </a:p>
          <a:p>
            <a:pPr marL="0" indent="0">
              <a:buNone/>
            </a:pPr>
            <a:r>
              <a:rPr lang="en-US" sz="1600" dirty="0" smtClean="0">
                <a:solidFill>
                  <a:schemeClr val="accent6">
                    <a:lumMod val="75000"/>
                  </a:schemeClr>
                </a:solidFill>
              </a:rPr>
              <a:t>Continuous opportunity for learning &amp; development</a:t>
            </a:r>
          </a:p>
          <a:p>
            <a:pPr marL="0" indent="0">
              <a:buNone/>
            </a:pPr>
            <a:r>
              <a:rPr lang="en-US" sz="1600" dirty="0" smtClean="0">
                <a:solidFill>
                  <a:schemeClr val="accent6">
                    <a:lumMod val="75000"/>
                  </a:schemeClr>
                </a:solidFill>
              </a:rPr>
              <a:t>Relationship-building, collaboration</a:t>
            </a:r>
          </a:p>
          <a:p>
            <a:pPr marL="0" indent="0">
              <a:buNone/>
            </a:pPr>
            <a:r>
              <a:rPr lang="en-US" sz="1600" dirty="0" smtClean="0">
                <a:solidFill>
                  <a:schemeClr val="accent6">
                    <a:lumMod val="75000"/>
                  </a:schemeClr>
                </a:solidFill>
              </a:rPr>
              <a:t>Exposure to Sr. people, networking</a:t>
            </a:r>
          </a:p>
          <a:p>
            <a:pPr marL="0" indent="0">
              <a:buNone/>
            </a:pPr>
            <a:r>
              <a:rPr lang="en-US" sz="1600" dirty="0" smtClean="0">
                <a:solidFill>
                  <a:schemeClr val="accent6">
                    <a:lumMod val="75000"/>
                  </a:schemeClr>
                </a:solidFill>
              </a:rPr>
              <a:t>Honing professional and problem-solving skills</a:t>
            </a:r>
          </a:p>
          <a:p>
            <a:pPr marL="0" indent="0">
              <a:buNone/>
            </a:pPr>
            <a:r>
              <a:rPr lang="en-US" sz="1600" dirty="0" smtClean="0">
                <a:solidFill>
                  <a:schemeClr val="accent6">
                    <a:lumMod val="75000"/>
                  </a:schemeClr>
                </a:solidFill>
              </a:rPr>
              <a:t>Influencing and conflict management skills because there’s a looser hierarchy </a:t>
            </a:r>
          </a:p>
          <a:p>
            <a:pPr marL="0" indent="0">
              <a:buNone/>
            </a:pPr>
            <a:r>
              <a:rPr lang="en-US" sz="1600" dirty="0" smtClean="0">
                <a:solidFill>
                  <a:schemeClr val="accent6">
                    <a:lumMod val="75000"/>
                  </a:schemeClr>
                </a:solidFill>
              </a:rPr>
              <a:t>Broader roles that lead to quicker progression</a:t>
            </a:r>
          </a:p>
          <a:p>
            <a:pPr marL="0" indent="0">
              <a:buNone/>
            </a:pPr>
            <a:r>
              <a:rPr lang="en-US" sz="1600" dirty="0" smtClean="0">
                <a:solidFill>
                  <a:schemeClr val="accent6">
                    <a:lumMod val="75000"/>
                  </a:schemeClr>
                </a:solidFill>
              </a:rPr>
              <a:t>Working with top talent</a:t>
            </a:r>
          </a:p>
          <a:p>
            <a:pPr marL="0" indent="0">
              <a:buNone/>
            </a:pPr>
            <a:r>
              <a:rPr lang="en-US" sz="1600" dirty="0" smtClean="0">
                <a:solidFill>
                  <a:schemeClr val="accent6">
                    <a:lumMod val="75000"/>
                  </a:schemeClr>
                </a:solidFill>
              </a:rPr>
              <a:t>Travel</a:t>
            </a:r>
          </a:p>
          <a:p>
            <a:pPr marL="0" indent="0">
              <a:buNone/>
            </a:pPr>
            <a:r>
              <a:rPr lang="en-US" sz="1600" dirty="0" smtClean="0">
                <a:solidFill>
                  <a:schemeClr val="accent6">
                    <a:lumMod val="75000"/>
                  </a:schemeClr>
                </a:solidFill>
              </a:rPr>
              <a:t>Higher earning potential</a:t>
            </a:r>
            <a:endParaRPr lang="en-US" sz="1600" dirty="0">
              <a:solidFill>
                <a:schemeClr val="accent6">
                  <a:lumMod val="75000"/>
                </a:schemeClr>
              </a:solidFill>
            </a:endParaRPr>
          </a:p>
          <a:p>
            <a:pPr marL="0" indent="0">
              <a:buNone/>
            </a:pPr>
            <a:endParaRPr lang="en-US" sz="1600" dirty="0">
              <a:solidFill>
                <a:schemeClr val="accent6">
                  <a:lumMod val="75000"/>
                </a:schemeClr>
              </a:solidFill>
            </a:endParaRPr>
          </a:p>
        </p:txBody>
      </p:sp>
      <p:sp>
        <p:nvSpPr>
          <p:cNvPr id="8" name="Title 1"/>
          <p:cNvSpPr txBox="1">
            <a:spLocks/>
          </p:cNvSpPr>
          <p:nvPr/>
        </p:nvSpPr>
        <p:spPr bwMode="auto">
          <a:xfrm>
            <a:off x="-9165" y="2728251"/>
            <a:ext cx="3638006" cy="583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defPPr>
              <a:defRPr lang="en-US"/>
            </a:defPPr>
            <a:lvl1pPr eaLnBrk="0" hangingPunct="0">
              <a:defRPr sz="3800" b="0">
                <a:ln>
                  <a:solidFill>
                    <a:schemeClr val="bg1">
                      <a:lumMod val="50000"/>
                    </a:schemeClr>
                  </a:solidFill>
                </a:ln>
                <a:solidFill>
                  <a:srgbClr val="FF8B8B"/>
                </a:solidFill>
                <a:effectLst>
                  <a:outerShdw blurRad="38100" dist="38100" dir="2700000" algn="tl">
                    <a:srgbClr val="000000">
                      <a:alpha val="43137"/>
                    </a:srgbClr>
                  </a:outerShdw>
                </a:effectLst>
                <a:latin typeface="+mn-lt"/>
                <a:ea typeface="+mj-ea"/>
                <a:cs typeface="Arial" pitchFamily="34" charset="0"/>
              </a:defRPr>
            </a:lvl1pPr>
            <a:lvl2pPr eaLnBrk="0" hangingPunct="0">
              <a:defRPr sz="2800" b="1">
                <a:solidFill>
                  <a:srgbClr val="424A53"/>
                </a:solidFill>
                <a:latin typeface="Tahoma" pitchFamily="34" charset="0"/>
                <a:cs typeface="Tahoma" pitchFamily="34" charset="0"/>
              </a:defRPr>
            </a:lvl2pPr>
            <a:lvl3pPr eaLnBrk="0" hangingPunct="0">
              <a:defRPr sz="2800" b="1">
                <a:solidFill>
                  <a:srgbClr val="424A53"/>
                </a:solidFill>
                <a:latin typeface="Tahoma" pitchFamily="34" charset="0"/>
                <a:cs typeface="Tahoma" pitchFamily="34" charset="0"/>
              </a:defRPr>
            </a:lvl3pPr>
            <a:lvl4pPr eaLnBrk="0" hangingPunct="0">
              <a:defRPr sz="2800" b="1">
                <a:solidFill>
                  <a:srgbClr val="424A53"/>
                </a:solidFill>
                <a:latin typeface="Tahoma" pitchFamily="34" charset="0"/>
                <a:cs typeface="Tahoma" pitchFamily="34" charset="0"/>
              </a:defRPr>
            </a:lvl4pPr>
            <a:lvl5pPr eaLnBrk="0" hangingPunct="0">
              <a:defRPr sz="2800" b="1">
                <a:solidFill>
                  <a:srgbClr val="424A53"/>
                </a:solidFill>
                <a:latin typeface="Tahoma" pitchFamily="34" charset="0"/>
                <a:cs typeface="Tahoma" pitchFamily="34" charset="0"/>
              </a:defRPr>
            </a:lvl5pPr>
            <a:lvl6pPr marL="457200" fontAlgn="base">
              <a:spcBef>
                <a:spcPct val="0"/>
              </a:spcBef>
              <a:spcAft>
                <a:spcPct val="0"/>
              </a:spcAft>
              <a:defRPr sz="3600" b="1">
                <a:solidFill>
                  <a:srgbClr val="424A53"/>
                </a:solidFill>
              </a:defRPr>
            </a:lvl6pPr>
            <a:lvl7pPr marL="914400" fontAlgn="base">
              <a:spcBef>
                <a:spcPct val="0"/>
              </a:spcBef>
              <a:spcAft>
                <a:spcPct val="0"/>
              </a:spcAft>
              <a:defRPr sz="3600" b="1">
                <a:solidFill>
                  <a:srgbClr val="424A53"/>
                </a:solidFill>
              </a:defRPr>
            </a:lvl7pPr>
            <a:lvl8pPr marL="1371600" fontAlgn="base">
              <a:spcBef>
                <a:spcPct val="0"/>
              </a:spcBef>
              <a:spcAft>
                <a:spcPct val="0"/>
              </a:spcAft>
              <a:defRPr sz="3600" b="1">
                <a:solidFill>
                  <a:srgbClr val="424A53"/>
                </a:solidFill>
              </a:defRPr>
            </a:lvl8pPr>
            <a:lvl9pPr marL="1828800" fontAlgn="base">
              <a:spcBef>
                <a:spcPct val="0"/>
              </a:spcBef>
              <a:spcAft>
                <a:spcPct val="0"/>
              </a:spcAft>
              <a:defRPr sz="3600" b="1">
                <a:solidFill>
                  <a:srgbClr val="424A53"/>
                </a:solidFill>
              </a:defRPr>
            </a:lvl9pPr>
          </a:lstStyle>
          <a:p>
            <a:r>
              <a:rPr lang="en-US" dirty="0"/>
              <a:t>consulting cons</a:t>
            </a:r>
          </a:p>
        </p:txBody>
      </p:sp>
      <p:sp>
        <p:nvSpPr>
          <p:cNvPr id="11" name="Content Placeholder 2"/>
          <p:cNvSpPr>
            <a:spLocks noGrp="1"/>
          </p:cNvSpPr>
          <p:nvPr/>
        </p:nvSpPr>
        <p:spPr bwMode="auto">
          <a:xfrm>
            <a:off x="92535" y="3363871"/>
            <a:ext cx="3765572" cy="23527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173038" indent="-173038" algn="l" rtl="0" eaLnBrk="0" fontAlgn="base" hangingPunct="0">
              <a:spcBef>
                <a:spcPct val="20000"/>
              </a:spcBef>
              <a:spcAft>
                <a:spcPct val="0"/>
              </a:spcAft>
              <a:buFont typeface="Arial" charset="0"/>
              <a:buChar char="•"/>
              <a:defRPr lang="en-US" sz="1800" kern="1200" dirty="0" smtClean="0">
                <a:solidFill>
                  <a:srgbClr val="424A53"/>
                </a:solidFill>
                <a:latin typeface="Arial" charset="0"/>
                <a:ea typeface="+mn-ea"/>
                <a:cs typeface="+mn-cs"/>
              </a:defRPr>
            </a:lvl1pPr>
            <a:lvl2pPr marL="517525" indent="-233363" algn="l" rtl="0" eaLnBrk="0" fontAlgn="base" hangingPunct="0">
              <a:spcBef>
                <a:spcPct val="20000"/>
              </a:spcBef>
              <a:spcAft>
                <a:spcPct val="0"/>
              </a:spcAft>
              <a:buFont typeface="Arial" charset="0"/>
              <a:buChar char="–"/>
              <a:defRPr sz="1600" kern="1200">
                <a:solidFill>
                  <a:srgbClr val="424A53"/>
                </a:solidFill>
                <a:latin typeface="+mn-lt"/>
                <a:ea typeface="+mn-ea"/>
                <a:cs typeface="+mn-cs"/>
              </a:defRPr>
            </a:lvl2pPr>
            <a:lvl3pPr marL="803275" indent="-173038" algn="l" rtl="0" eaLnBrk="0" fontAlgn="base" hangingPunct="0">
              <a:spcBef>
                <a:spcPct val="20000"/>
              </a:spcBef>
              <a:spcAft>
                <a:spcPct val="0"/>
              </a:spcAft>
              <a:buFont typeface="Arial" charset="0"/>
              <a:buChar char="•"/>
              <a:defRPr sz="1400" kern="1200">
                <a:solidFill>
                  <a:srgbClr val="424A53"/>
                </a:solidFill>
                <a:latin typeface="+mn-lt"/>
                <a:ea typeface="+mn-ea"/>
                <a:cs typeface="+mn-cs"/>
              </a:defRPr>
            </a:lvl3pPr>
            <a:lvl4pPr marL="1198563" indent="-223838"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4pPr>
            <a:lvl5pPr marL="1482725" indent="-222250" algn="l" rtl="0" eaLnBrk="0" fontAlgn="base" hangingPunct="0">
              <a:spcBef>
                <a:spcPct val="20000"/>
              </a:spcBef>
              <a:spcAft>
                <a:spcPct val="0"/>
              </a:spcAft>
              <a:buFont typeface="Arial" charset="0"/>
              <a:buChar char="»"/>
              <a:defRPr sz="1200" kern="1200">
                <a:solidFill>
                  <a:srgbClr val="424A5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smtClean="0">
                <a:solidFill>
                  <a:srgbClr val="FFC000"/>
                </a:solidFill>
              </a:rPr>
              <a:t>Heavy travel in many positions </a:t>
            </a:r>
          </a:p>
          <a:p>
            <a:pPr marL="0" indent="0">
              <a:buNone/>
            </a:pPr>
            <a:r>
              <a:rPr lang="en-US" sz="1600" dirty="0" smtClean="0">
                <a:solidFill>
                  <a:srgbClr val="FFC000"/>
                </a:solidFill>
              </a:rPr>
              <a:t>Often longer hours than industry</a:t>
            </a:r>
          </a:p>
          <a:p>
            <a:pPr marL="0" indent="0">
              <a:buNone/>
            </a:pPr>
            <a:r>
              <a:rPr lang="en-US" sz="1600" dirty="0" smtClean="0">
                <a:solidFill>
                  <a:srgbClr val="FFC000"/>
                </a:solidFill>
              </a:rPr>
              <a:t>Constant change, stretch demands</a:t>
            </a:r>
          </a:p>
          <a:p>
            <a:pPr marL="0" indent="0">
              <a:buNone/>
            </a:pPr>
            <a:r>
              <a:rPr lang="en-US" sz="1600" dirty="0" smtClean="0">
                <a:solidFill>
                  <a:srgbClr val="FFC000"/>
                </a:solidFill>
              </a:rPr>
              <a:t>Risk of developing broad as opposed to deep knowledge</a:t>
            </a:r>
          </a:p>
          <a:p>
            <a:pPr marL="0" indent="0">
              <a:buNone/>
            </a:pPr>
            <a:r>
              <a:rPr lang="en-US" sz="1600" dirty="0" smtClean="0">
                <a:solidFill>
                  <a:srgbClr val="FFC000"/>
                </a:solidFill>
              </a:rPr>
              <a:t>Difficulty in keeping a social network</a:t>
            </a:r>
          </a:p>
          <a:p>
            <a:pPr marL="0" indent="0">
              <a:buNone/>
            </a:pPr>
            <a:r>
              <a:rPr lang="en-US" sz="1600" dirty="0" smtClean="0">
                <a:solidFill>
                  <a:srgbClr val="FFC000"/>
                </a:solidFill>
              </a:rPr>
              <a:t>Pace, pressure</a:t>
            </a:r>
          </a:p>
          <a:p>
            <a:pPr marL="0" indent="0">
              <a:buNone/>
            </a:pPr>
            <a:r>
              <a:rPr lang="en-US" sz="1600" dirty="0" smtClean="0">
                <a:solidFill>
                  <a:srgbClr val="FFC000"/>
                </a:solidFill>
              </a:rPr>
              <a:t>Limited opportunity to learn organizational / hierarchical skills</a:t>
            </a:r>
          </a:p>
          <a:p>
            <a:pPr marL="0" indent="0">
              <a:buNone/>
            </a:pPr>
            <a:endParaRPr lang="en-US" sz="1600" dirty="0" smtClean="0">
              <a:solidFill>
                <a:srgbClr val="FFC000"/>
              </a:solidFill>
            </a:endParaRPr>
          </a:p>
          <a:p>
            <a:pPr marL="0" indent="0">
              <a:buNone/>
            </a:pPr>
            <a:endParaRPr lang="en-US" sz="1600" dirty="0" smtClean="0">
              <a:solidFill>
                <a:srgbClr val="FFC000"/>
              </a:solidFill>
            </a:endParaRPr>
          </a:p>
          <a:p>
            <a:pPr marL="0" indent="0">
              <a:buNone/>
            </a:pPr>
            <a:endParaRPr lang="en-US" sz="1600" dirty="0">
              <a:solidFill>
                <a:srgbClr val="FFC000"/>
              </a:solidFill>
            </a:endParaRPr>
          </a:p>
          <a:p>
            <a:pPr marL="0" indent="0">
              <a:buNone/>
            </a:pPr>
            <a:endParaRPr lang="en-US" sz="1600" dirty="0" smtClean="0">
              <a:solidFill>
                <a:srgbClr val="FFC000"/>
              </a:solidFill>
            </a:endParaRPr>
          </a:p>
          <a:p>
            <a:pPr marL="0" indent="0">
              <a:buNone/>
            </a:pPr>
            <a:endParaRPr lang="en-US" sz="1600" dirty="0">
              <a:solidFill>
                <a:srgbClr val="FFC000"/>
              </a:solidFill>
            </a:endParaRPr>
          </a:p>
          <a:p>
            <a:pPr marL="0" indent="0">
              <a:buNone/>
            </a:pPr>
            <a:endParaRPr lang="en-US" sz="1600" dirty="0" smtClean="0">
              <a:solidFill>
                <a:srgbClr val="FFC000"/>
              </a:solidFill>
            </a:endParaRPr>
          </a:p>
          <a:p>
            <a:pPr marL="0" indent="0">
              <a:buNone/>
            </a:pPr>
            <a:endParaRPr lang="en-US" sz="1600" dirty="0">
              <a:solidFill>
                <a:srgbClr val="FFC000"/>
              </a:solidFill>
            </a:endParaRPr>
          </a:p>
        </p:txBody>
      </p:sp>
      <p:grpSp>
        <p:nvGrpSpPr>
          <p:cNvPr id="12" name="Group 11"/>
          <p:cNvGrpSpPr/>
          <p:nvPr/>
        </p:nvGrpSpPr>
        <p:grpSpPr>
          <a:xfrm>
            <a:off x="0" y="6236064"/>
            <a:ext cx="9144000" cy="461082"/>
            <a:chOff x="0" y="6236064"/>
            <a:chExt cx="9144000" cy="461082"/>
          </a:xfrm>
        </p:grpSpPr>
        <p:sp>
          <p:nvSpPr>
            <p:cNvPr id="13" name="Rectangle 12"/>
            <p:cNvSpPr/>
            <p:nvPr/>
          </p:nvSpPr>
          <p:spPr>
            <a:xfrm>
              <a:off x="0" y="6249405"/>
              <a:ext cx="9144000" cy="447741"/>
            </a:xfrm>
            <a:prstGeom prst="rect">
              <a:avLst/>
            </a:prstGeom>
            <a:solidFill>
              <a:schemeClr val="tx1"/>
            </a:solidFill>
            <a:ln w="12700">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b="1" dirty="0">
                <a:solidFill>
                  <a:srgbClr val="303222"/>
                </a:solidFill>
                <a:latin typeface="Calibri" pitchFamily="34" charset="0"/>
                <a:cs typeface="Calibri" pitchFamily="34" charset="0"/>
              </a:endParaRPr>
            </a:p>
          </p:txBody>
        </p:sp>
        <p:sp>
          <p:nvSpPr>
            <p:cNvPr id="19" name="Title 1"/>
            <p:cNvSpPr txBox="1">
              <a:spLocks/>
            </p:cNvSpPr>
            <p:nvPr/>
          </p:nvSpPr>
          <p:spPr bwMode="auto">
            <a:xfrm>
              <a:off x="6879771" y="6236064"/>
              <a:ext cx="2235655" cy="45663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US" sz="3200" b="0" kern="1200" dirty="0">
                  <a:solidFill>
                    <a:schemeClr val="tx1">
                      <a:lumMod val="65000"/>
                      <a:lumOff val="35000"/>
                    </a:schemeClr>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424A53"/>
                  </a:solidFill>
                  <a:latin typeface="Tahoma" pitchFamily="34" charset="0"/>
                  <a:cs typeface="Tahoma" pitchFamily="34" charset="0"/>
                </a:defRPr>
              </a:lvl2pPr>
              <a:lvl3pPr algn="l" rtl="0" eaLnBrk="0" fontAlgn="base" hangingPunct="0">
                <a:spcBef>
                  <a:spcPct val="0"/>
                </a:spcBef>
                <a:spcAft>
                  <a:spcPct val="0"/>
                </a:spcAft>
                <a:defRPr sz="2800" b="1">
                  <a:solidFill>
                    <a:srgbClr val="424A53"/>
                  </a:solidFill>
                  <a:latin typeface="Tahoma" pitchFamily="34" charset="0"/>
                  <a:cs typeface="Tahoma" pitchFamily="34" charset="0"/>
                </a:defRPr>
              </a:lvl3pPr>
              <a:lvl4pPr algn="l" rtl="0" eaLnBrk="0" fontAlgn="base" hangingPunct="0">
                <a:spcBef>
                  <a:spcPct val="0"/>
                </a:spcBef>
                <a:spcAft>
                  <a:spcPct val="0"/>
                </a:spcAft>
                <a:defRPr sz="2800" b="1">
                  <a:solidFill>
                    <a:srgbClr val="424A53"/>
                  </a:solidFill>
                  <a:latin typeface="Tahoma" pitchFamily="34" charset="0"/>
                  <a:cs typeface="Tahoma" pitchFamily="34" charset="0"/>
                </a:defRPr>
              </a:lvl4pPr>
              <a:lvl5pPr algn="l" rtl="0" eaLnBrk="0" fontAlgn="base" hangingPunct="0">
                <a:spcBef>
                  <a:spcPct val="0"/>
                </a:spcBef>
                <a:spcAft>
                  <a:spcPct val="0"/>
                </a:spcAft>
                <a:defRPr sz="2800" b="1">
                  <a:solidFill>
                    <a:srgbClr val="424A53"/>
                  </a:solidFill>
                  <a:latin typeface="Tahoma" pitchFamily="34" charset="0"/>
                  <a:cs typeface="Tahoma" pitchFamily="34" charset="0"/>
                </a:defRPr>
              </a:lvl5pPr>
              <a:lvl6pPr marL="457200" algn="l" rtl="0" eaLnBrk="1" fontAlgn="base" hangingPunct="1">
                <a:spcBef>
                  <a:spcPct val="0"/>
                </a:spcBef>
                <a:spcAft>
                  <a:spcPct val="0"/>
                </a:spcAft>
                <a:defRPr sz="3600" b="1">
                  <a:solidFill>
                    <a:srgbClr val="424A53"/>
                  </a:solidFill>
                  <a:latin typeface="Arial" charset="0"/>
                  <a:cs typeface="Arial" charset="0"/>
                </a:defRPr>
              </a:lvl6pPr>
              <a:lvl7pPr marL="914400" algn="l" rtl="0" eaLnBrk="1" fontAlgn="base" hangingPunct="1">
                <a:spcBef>
                  <a:spcPct val="0"/>
                </a:spcBef>
                <a:spcAft>
                  <a:spcPct val="0"/>
                </a:spcAft>
                <a:defRPr sz="3600" b="1">
                  <a:solidFill>
                    <a:srgbClr val="424A53"/>
                  </a:solidFill>
                  <a:latin typeface="Arial" charset="0"/>
                  <a:cs typeface="Arial" charset="0"/>
                </a:defRPr>
              </a:lvl7pPr>
              <a:lvl8pPr marL="1371600" algn="l" rtl="0" eaLnBrk="1" fontAlgn="base" hangingPunct="1">
                <a:spcBef>
                  <a:spcPct val="0"/>
                </a:spcBef>
                <a:spcAft>
                  <a:spcPct val="0"/>
                </a:spcAft>
                <a:defRPr sz="3600" b="1">
                  <a:solidFill>
                    <a:srgbClr val="424A53"/>
                  </a:solidFill>
                  <a:latin typeface="Arial" charset="0"/>
                  <a:cs typeface="Arial" charset="0"/>
                </a:defRPr>
              </a:lvl8pPr>
              <a:lvl9pPr marL="1828800" algn="l" rtl="0" eaLnBrk="1" fontAlgn="base" hangingPunct="1">
                <a:spcBef>
                  <a:spcPct val="0"/>
                </a:spcBef>
                <a:spcAft>
                  <a:spcPct val="0"/>
                </a:spcAft>
                <a:defRPr sz="3600" b="1">
                  <a:solidFill>
                    <a:srgbClr val="424A53"/>
                  </a:solidFill>
                  <a:latin typeface="Arial" charset="0"/>
                  <a:cs typeface="Arial" charset="0"/>
                </a:defRPr>
              </a:lvl9pPr>
            </a:lstStyle>
            <a:p>
              <a:r>
                <a:rPr lang="en-US" sz="1800" dirty="0" smtClean="0">
                  <a:solidFill>
                    <a:srgbClr val="EAB200"/>
                  </a:solidFill>
                </a:rPr>
                <a:t>March 10 - 12, 2015</a:t>
              </a:r>
              <a:endParaRPr lang="en-US" sz="1800" dirty="0">
                <a:solidFill>
                  <a:srgbClr val="EAB200"/>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6" y="6300750"/>
              <a:ext cx="3665536" cy="345050"/>
            </a:xfrm>
            <a:prstGeom prst="rect">
              <a:avLst/>
            </a:prstGeom>
          </p:spPr>
        </p:pic>
      </p:grpSp>
    </p:spTree>
    <p:extLst>
      <p:ext uri="{BB962C8B-B14F-4D97-AF65-F5344CB8AC3E}">
        <p14:creationId xmlns:p14="http://schemas.microsoft.com/office/powerpoint/2010/main" val="3154646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Daugherty Template">
  <a:themeElements>
    <a:clrScheme name="Daugherty PowerPoint 2013">
      <a:dk1>
        <a:sysClr val="windowText" lastClr="000000"/>
      </a:dk1>
      <a:lt1>
        <a:sysClr val="window" lastClr="FFFFFF"/>
      </a:lt1>
      <a:dk2>
        <a:srgbClr val="4C4545"/>
      </a:dk2>
      <a:lt2>
        <a:srgbClr val="CCD1B9"/>
      </a:lt2>
      <a:accent1>
        <a:srgbClr val="987424"/>
      </a:accent1>
      <a:accent2>
        <a:srgbClr val="95997E"/>
      </a:accent2>
      <a:accent3>
        <a:srgbClr val="CCD1B9"/>
      </a:accent3>
      <a:accent4>
        <a:srgbClr val="997200"/>
      </a:accent4>
      <a:accent5>
        <a:srgbClr val="BDB9A9"/>
      </a:accent5>
      <a:accent6>
        <a:srgbClr val="6F777D"/>
      </a:accent6>
      <a:hlink>
        <a:srgbClr val="CC9900"/>
      </a:hlink>
      <a:folHlink>
        <a:srgbClr val="C0C0C0"/>
      </a:folHlink>
    </a:clrScheme>
    <a:fontScheme name="Daugherty Template">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43000"/>
          </a:schemeClr>
        </a:solidFill>
        <a:ln w="12700">
          <a:solidFill>
            <a:schemeClr val="accent3">
              <a:lumMod val="75000"/>
            </a:schemeClr>
          </a:solidFill>
        </a:ln>
        <a:effectLst>
          <a:outerShdw blurRad="152400" dist="152400" dir="2580000" rotWithShape="0">
            <a:schemeClr val="accent3">
              <a:lumMod val="50000"/>
              <a:alpha val="38000"/>
            </a:schemeClr>
          </a:outerShdw>
        </a:effectLst>
        <a:scene3d>
          <a:camera prst="orthographicFront"/>
          <a:lightRig rig="soft" dir="t"/>
        </a:scene3d>
        <a:sp3d>
          <a:bevelT w="88900" h="88900"/>
          <a:bevelB w="0" h="0"/>
        </a:sp3d>
      </a:spPr>
      <a:bodyPr rtlCol="0" anchor="ctr"/>
      <a:lstStyle>
        <a:defPPr algn="ctr">
          <a:defRPr sz="1400" b="1" dirty="0">
            <a:solidFill>
              <a:srgbClr val="303222"/>
            </a:solidFill>
            <a:latin typeface="Calibri" pitchFamily="34" charset="0"/>
            <a:cs typeface="Calibri" pitchFamily="34" charset="0"/>
          </a:defRPr>
        </a:defPPr>
      </a:lstStyle>
      <a:style>
        <a:lnRef idx="1">
          <a:schemeClr val="accent3"/>
        </a:lnRef>
        <a:fillRef idx="2">
          <a:schemeClr val="accent3"/>
        </a:fillRef>
        <a:effectRef idx="1">
          <a:schemeClr val="accent3"/>
        </a:effectRef>
        <a:fontRef idx="minor">
          <a:schemeClr val="dk1"/>
        </a:fontRef>
      </a:style>
    </a:spDef>
    <a:lnDef>
      <a:spPr bwMode="auto">
        <a:noFill/>
        <a:ln w="12700">
          <a:solidFill>
            <a:schemeClr val="tx1"/>
          </a:solidFill>
          <a:miter lim="800000"/>
          <a:headEnd type="none" w="sm" len="sm"/>
          <a:tailEnd type="triangle" w="sm" len="sm"/>
        </a:ln>
      </a:spPr>
      <a:bodyPr/>
      <a:lstStyle/>
    </a:lnDef>
    <a:txDef>
      <a:spPr>
        <a:noFill/>
      </a:spPr>
      <a:bodyPr wrap="square" rtlCol="0">
        <a:spAutoFit/>
      </a:bodyPr>
      <a:lstStyle>
        <a:defPPr algn="ctr">
          <a:lnSpc>
            <a:spcPts val="1000"/>
          </a:lnSpc>
          <a:defRPr sz="1400" b="1" i="1" dirty="0" smtClean="0">
            <a:solidFill>
              <a:srgbClr val="5D4717"/>
            </a:solidFill>
            <a:latin typeface="Calibri" pitchFamily="34" charset="0"/>
            <a:cs typeface="Calibri" pitchFamily="34" charset="0"/>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146431</TotalTime>
  <Words>1271</Words>
  <Application>Microsoft Office PowerPoint</Application>
  <PresentationFormat>On-screen Show (4:3)</PresentationFormat>
  <Paragraphs>328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Tahoma</vt:lpstr>
      <vt:lpstr>Tw Cen MT Condensed Extra Bold</vt:lpstr>
      <vt:lpstr>Verdana</vt:lpstr>
      <vt:lpstr>Daugherty Template</vt:lpstr>
      <vt:lpstr>PowerPoint Presentation</vt:lpstr>
      <vt:lpstr>PowerPoint Presentation</vt:lpstr>
      <vt:lpstr>PowerPoint Presentation</vt:lpstr>
      <vt:lpstr>three areas we’ll cover…</vt:lpstr>
      <vt:lpstr>two paths to your goals    as a technical professional</vt:lpstr>
      <vt:lpstr>charting a direction</vt:lpstr>
      <vt:lpstr>what…</vt:lpstr>
      <vt:lpstr>what…</vt:lpstr>
      <vt:lpstr>what…</vt:lpstr>
      <vt:lpstr>when vs. what</vt:lpstr>
      <vt:lpstr>when vs. what</vt:lpstr>
      <vt:lpstr>who…  traits  </vt:lpstr>
      <vt:lpstr>who… assessing fit  </vt:lpstr>
      <vt:lpstr>who…   assessing  </vt:lpstr>
      <vt:lpstr>who – assessing  </vt:lpstr>
      <vt:lpstr>where…  </vt:lpstr>
      <vt:lpstr>where…  </vt:lpstr>
      <vt:lpstr>where…  </vt:lpstr>
      <vt:lpstr>how…  </vt:lpstr>
      <vt:lpstr>resources  </vt:lpstr>
      <vt:lpstr>thank you!  </vt:lpstr>
    </vt:vector>
  </TitlesOfParts>
  <Company>Daugherty Business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Daugherty Business Solutions</dc:title>
  <dc:subject>Mobile Computing</dc:subject>
  <dc:creator>Sarah Raischel</dc:creator>
  <cp:lastModifiedBy>Stacey, Ronald</cp:lastModifiedBy>
  <cp:revision>4558</cp:revision>
  <cp:lastPrinted>2013-04-08T20:49:23Z</cp:lastPrinted>
  <dcterms:created xsi:type="dcterms:W3CDTF">2002-08-12T18:02:57Z</dcterms:created>
  <dcterms:modified xsi:type="dcterms:W3CDTF">2015-03-11T22:55:46Z</dcterms:modified>
</cp:coreProperties>
</file>